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Lst>
  <p:notesMasterIdLst>
    <p:notesMasterId r:id="rId46"/>
  </p:notesMasterIdLst>
  <p:sldIdLst>
    <p:sldId id="256" r:id="rId4"/>
    <p:sldId id="271" r:id="rId5"/>
    <p:sldId id="260" r:id="rId6"/>
    <p:sldId id="262" r:id="rId7"/>
    <p:sldId id="267" r:id="rId8"/>
    <p:sldId id="272" r:id="rId9"/>
    <p:sldId id="277" r:id="rId10"/>
    <p:sldId id="300" r:id="rId11"/>
    <p:sldId id="273" r:id="rId12"/>
    <p:sldId id="275" r:id="rId13"/>
    <p:sldId id="276" r:id="rId14"/>
    <p:sldId id="279" r:id="rId15"/>
    <p:sldId id="281" r:id="rId16"/>
    <p:sldId id="278" r:id="rId17"/>
    <p:sldId id="274" r:id="rId18"/>
    <p:sldId id="258" r:id="rId19"/>
    <p:sldId id="282" r:id="rId20"/>
    <p:sldId id="259" r:id="rId21"/>
    <p:sldId id="286" r:id="rId22"/>
    <p:sldId id="287" r:id="rId23"/>
    <p:sldId id="288" r:id="rId24"/>
    <p:sldId id="289" r:id="rId25"/>
    <p:sldId id="290" r:id="rId26"/>
    <p:sldId id="291" r:id="rId27"/>
    <p:sldId id="292" r:id="rId28"/>
    <p:sldId id="293" r:id="rId29"/>
    <p:sldId id="301" r:id="rId30"/>
    <p:sldId id="294" r:id="rId31"/>
    <p:sldId id="303" r:id="rId32"/>
    <p:sldId id="299" r:id="rId33"/>
    <p:sldId id="304" r:id="rId34"/>
    <p:sldId id="306" r:id="rId35"/>
    <p:sldId id="295" r:id="rId36"/>
    <p:sldId id="307" r:id="rId37"/>
    <p:sldId id="296" r:id="rId38"/>
    <p:sldId id="298" r:id="rId39"/>
    <p:sldId id="308" r:id="rId40"/>
    <p:sldId id="309" r:id="rId41"/>
    <p:sldId id="310" r:id="rId42"/>
    <p:sldId id="311" r:id="rId43"/>
    <p:sldId id="261" r:id="rId44"/>
    <p:sldId id="269" r:id="rId45"/>
  </p:sldIdLst>
  <p:sldSz cx="18288000" cy="10287000"/>
  <p:notesSz cx="6858000" cy="9144000"/>
  <p:embeddedFontLst>
    <p:embeddedFont>
      <p:font typeface="Cambria Math" panose="02040503050406030204" pitchFamily="18" charset="0"/>
      <p:regular r:id="rId47"/>
    </p:embeddedFont>
    <p:embeddedFont>
      <p:font typeface="Calibri" panose="020F0502020204030204" pitchFamily="34" charset="0"/>
      <p:regular r:id="rId48"/>
      <p:bold r:id="rId49"/>
      <p:italic r:id="rId50"/>
      <p:boldItalic r:id="rId51"/>
    </p:embeddedFont>
    <p:embeddedFont>
      <p:font typeface="Lato" panose="020B0604020202020204" charset="0"/>
      <p:regular r:id="rId52"/>
      <p:bold r:id="rId53"/>
      <p:italic r:id="rId54"/>
      <p:boldItalic r:id="rId55"/>
    </p:embeddedFont>
    <p:embeddedFont>
      <p:font typeface="Playfair Display" panose="020B0604020202020204" charset="0"/>
      <p:regular r:id="rId56"/>
      <p:bold r:id="rId57"/>
      <p:italic r:id="rId58"/>
      <p:boldItalic r:id="rId59"/>
    </p:embeddedFont>
    <p:embeddedFont>
      <p:font typeface="Dotum" panose="020B0600000101010101" pitchFamily="34" charset="-127"/>
      <p:regular r:id="rId60"/>
    </p:embeddedFont>
    <p:embeddedFont>
      <p:font typeface="Maven Pro" panose="020B0604020202020204" charset="0"/>
      <p:regular r:id="rId61"/>
      <p:bold r:id="rId62"/>
    </p:embeddedFont>
    <p:embeddedFont>
      <p:font typeface="DM Sans SemiBold" panose="020B0604020202020204" charset="0"/>
      <p:regular r:id="rId63"/>
      <p:bold r:id="rId64"/>
      <p:italic r:id="rId65"/>
      <p:boldItalic r:id="rId66"/>
    </p:embeddedFont>
    <p:embeddedFont>
      <p:font typeface="Calibri Light" panose="020F0302020204030204" pitchFamily="34" charset="0"/>
      <p:regular r:id="rId67"/>
      <p:italic r:id="rId68"/>
    </p:embeddedFont>
    <p:embeddedFont>
      <p:font typeface="DM Sans" panose="020B0604020202020204" charset="0"/>
      <p:regular r:id="rId69"/>
      <p:bold r:id="rId70"/>
      <p:italic r:id="rId71"/>
      <p:boldItalic r:id="rId72"/>
    </p:embeddedFont>
    <p:embeddedFont>
      <p:font typeface="Manrope" panose="020B0604020202020204" charset="0"/>
      <p:regular r:id="rId73"/>
      <p:bold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F5B43"/>
    <a:srgbClr val="F2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868"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font" Target="fonts/font22.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font" Target="fonts/font2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5.fntdata"/><Relationship Id="rId72"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E33DB-27AD-4167-986D-3FE1C83E4ABA}"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D4BD3-76FC-4BAC-AD55-0456E7FA53D2}" type="slidenum">
              <a:rPr lang="en-US" smtClean="0"/>
              <a:t>‹#›</a:t>
            </a:fld>
            <a:endParaRPr lang="en-US"/>
          </a:p>
        </p:txBody>
      </p:sp>
    </p:spTree>
    <p:extLst>
      <p:ext uri="{BB962C8B-B14F-4D97-AF65-F5344CB8AC3E}">
        <p14:creationId xmlns:p14="http://schemas.microsoft.com/office/powerpoint/2010/main" val="393756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4D4BD3-76FC-4BAC-AD55-0456E7FA53D2}" type="slidenum">
              <a:rPr lang="en-US" smtClean="0"/>
              <a:t>5</a:t>
            </a:fld>
            <a:endParaRPr lang="en-US"/>
          </a:p>
        </p:txBody>
      </p:sp>
    </p:spTree>
    <p:extLst>
      <p:ext uri="{BB962C8B-B14F-4D97-AF65-F5344CB8AC3E}">
        <p14:creationId xmlns:p14="http://schemas.microsoft.com/office/powerpoint/2010/main" val="394125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80560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083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477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209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616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893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38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0359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974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87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30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036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10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Tích</a:t>
            </a:r>
            <a:r>
              <a:rPr lang="en-US" baseline="0" smtClean="0"/>
              <a:t> trực tiếp vào ô đáp án</a:t>
            </a:r>
            <a:endParaRPr lang="en-US"/>
          </a:p>
        </p:txBody>
      </p:sp>
    </p:spTree>
    <p:extLst>
      <p:ext uri="{BB962C8B-B14F-4D97-AF65-F5344CB8AC3E}">
        <p14:creationId xmlns:p14="http://schemas.microsoft.com/office/powerpoint/2010/main" val="384780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29692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371264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409823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59291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60486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71130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3413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546621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21190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10035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54303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38766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60861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52894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Tree>
    <p:extLst>
      <p:ext uri="{BB962C8B-B14F-4D97-AF65-F5344CB8AC3E}">
        <p14:creationId xmlns:p14="http://schemas.microsoft.com/office/powerpoint/2010/main" val="1906616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04466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38859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4495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543151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169388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78264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27036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7586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87714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52344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58573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69352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86044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64463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85104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8523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33688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70375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4413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3965018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4245B0E-E96B-4570-A3E5-4D0466853797}" type="datetimeFigureOut">
              <a:rPr lang="en-US" smtClean="0">
                <a:solidFill>
                  <a:prstClr val="black">
                    <a:tint val="75000"/>
                  </a:prstClr>
                </a:solidFill>
                <a:cs typeface="Arial"/>
                <a:sym typeface="Arial"/>
              </a:rPr>
              <a:pPr defTabSz="1371600"/>
              <a:t>12/22/2023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985902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0.png"/><Relationship Id="rId11" Type="http://schemas.openxmlformats.org/officeDocument/2006/relationships/image" Target="../media/image44.png"/><Relationship Id="rId5" Type="http://schemas.microsoft.com/office/2007/relationships/hdphoto" Target="../media/hdphoto7.wdp"/><Relationship Id="rId10" Type="http://schemas.microsoft.com/office/2007/relationships/hdphoto" Target="../media/hdphoto8.wdp"/><Relationship Id="rId4" Type="http://schemas.openxmlformats.org/officeDocument/2006/relationships/image" Target="../media/image39.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svg"/><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9.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sv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svg"/><Relationship Id="rId7" Type="http://schemas.microsoft.com/office/2007/relationships/hdphoto" Target="../media/hdphoto1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svg"/><Relationship Id="rId7"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2.sv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4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gif"/><Relationship Id="rId7" Type="http://schemas.openxmlformats.org/officeDocument/2006/relationships/image" Target="../media/image69.jpeg"/><Relationship Id="rId12" Type="http://schemas.openxmlformats.org/officeDocument/2006/relationships/image" Target="../media/image73.png"/><Relationship Id="rId2" Type="http://schemas.openxmlformats.org/officeDocument/2006/relationships/image" Target="../media/image65.png"/><Relationship Id="rId1" Type="http://schemas.openxmlformats.org/officeDocument/2006/relationships/slideLayout" Target="../slideLayouts/slideLayout38.xml"/><Relationship Id="rId6" Type="http://schemas.openxmlformats.org/officeDocument/2006/relationships/image" Target="../media/image68.jpeg"/><Relationship Id="rId11" Type="http://schemas.openxmlformats.org/officeDocument/2006/relationships/slide" Target="slide18.xml"/><Relationship Id="rId5" Type="http://schemas.microsoft.com/office/2007/relationships/hdphoto" Target="../media/hdphoto12.wdp"/><Relationship Id="rId10" Type="http://schemas.openxmlformats.org/officeDocument/2006/relationships/image" Target="../media/image72.jpeg"/><Relationship Id="rId4" Type="http://schemas.openxmlformats.org/officeDocument/2006/relationships/image" Target="../media/image67.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6.gif"/><Relationship Id="rId13" Type="http://schemas.openxmlformats.org/officeDocument/2006/relationships/image" Target="../media/image70.jpeg"/><Relationship Id="rId18" Type="http://schemas.openxmlformats.org/officeDocument/2006/relationships/image" Target="../media/image79.png"/><Relationship Id="rId3" Type="http://schemas.openxmlformats.org/officeDocument/2006/relationships/audio" Target="../media/audio1.wav"/><Relationship Id="rId21" Type="http://schemas.openxmlformats.org/officeDocument/2006/relationships/image" Target="../media/image78.jpeg"/><Relationship Id="rId7" Type="http://schemas.openxmlformats.org/officeDocument/2006/relationships/image" Target="../media/image75.png"/><Relationship Id="rId12" Type="http://schemas.openxmlformats.org/officeDocument/2006/relationships/image" Target="../media/image69.jpeg"/><Relationship Id="rId17" Type="http://schemas.openxmlformats.org/officeDocument/2006/relationships/image" Target="../media/image78.png"/><Relationship Id="rId2" Type="http://schemas.openxmlformats.org/officeDocument/2006/relationships/notesSlide" Target="../notesSlides/notesSlide6.xml"/><Relationship Id="rId16" Type="http://schemas.openxmlformats.org/officeDocument/2006/relationships/image" Target="../media/image77.png"/><Relationship Id="rId20" Type="http://schemas.openxmlformats.org/officeDocument/2006/relationships/image" Target="../media/image77.jpeg"/><Relationship Id="rId1" Type="http://schemas.openxmlformats.org/officeDocument/2006/relationships/slideLayout" Target="../slideLayouts/slideLayout38.xml"/><Relationship Id="rId6" Type="http://schemas.openxmlformats.org/officeDocument/2006/relationships/image" Target="../media/image74.gif"/><Relationship Id="rId11" Type="http://schemas.openxmlformats.org/officeDocument/2006/relationships/image" Target="../media/image68.jpeg"/><Relationship Id="rId5" Type="http://schemas.openxmlformats.org/officeDocument/2006/relationships/image" Target="../media/image65.png"/><Relationship Id="rId15" Type="http://schemas.openxmlformats.org/officeDocument/2006/relationships/image" Target="../media/image72.jpeg"/><Relationship Id="rId23" Type="http://schemas.openxmlformats.org/officeDocument/2006/relationships/image" Target="../media/image84.png"/><Relationship Id="rId10" Type="http://schemas.microsoft.com/office/2007/relationships/hdphoto" Target="../media/hdphoto12.wdp"/><Relationship Id="rId19" Type="http://schemas.openxmlformats.org/officeDocument/2006/relationships/image" Target="../media/image80.png"/><Relationship Id="rId4" Type="http://schemas.openxmlformats.org/officeDocument/2006/relationships/audio" Target="../media/audio2.wav"/><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gif"/></Relationships>
</file>

<file path=ppt/slides/_rels/slide22.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image" Target="../media/image71.png"/><Relationship Id="rId18" Type="http://schemas.openxmlformats.org/officeDocument/2006/relationships/image" Target="../media/image82.png"/><Relationship Id="rId3" Type="http://schemas.openxmlformats.org/officeDocument/2006/relationships/audio" Target="../media/audio1.wav"/><Relationship Id="rId21" Type="http://schemas.openxmlformats.org/officeDocument/2006/relationships/image" Target="../media/image79.gif"/><Relationship Id="rId7" Type="http://schemas.openxmlformats.org/officeDocument/2006/relationships/image" Target="../media/image75.png"/><Relationship Id="rId12" Type="http://schemas.openxmlformats.org/officeDocument/2006/relationships/image" Target="../media/image70.jpeg"/><Relationship Id="rId17" Type="http://schemas.openxmlformats.org/officeDocument/2006/relationships/image" Target="../media/image88.png"/><Relationship Id="rId2" Type="http://schemas.openxmlformats.org/officeDocument/2006/relationships/notesSlide" Target="../notesSlides/notesSlide7.xml"/><Relationship Id="rId16" Type="http://schemas.openxmlformats.org/officeDocument/2006/relationships/image" Target="../media/image87.png"/><Relationship Id="rId20" Type="http://schemas.openxmlformats.org/officeDocument/2006/relationships/image" Target="../media/image78.jpeg"/><Relationship Id="rId1" Type="http://schemas.openxmlformats.org/officeDocument/2006/relationships/slideLayout" Target="../slideLayouts/slideLayout38.xml"/><Relationship Id="rId6" Type="http://schemas.openxmlformats.org/officeDocument/2006/relationships/image" Target="../media/image80.gif"/><Relationship Id="rId11" Type="http://schemas.openxmlformats.org/officeDocument/2006/relationships/image" Target="../media/image68.jpeg"/><Relationship Id="rId5" Type="http://schemas.openxmlformats.org/officeDocument/2006/relationships/image" Target="../media/image65.png"/><Relationship Id="rId15" Type="http://schemas.openxmlformats.org/officeDocument/2006/relationships/image" Target="../media/image81.png"/><Relationship Id="rId10" Type="http://schemas.microsoft.com/office/2007/relationships/hdphoto" Target="../media/hdphoto12.wdp"/><Relationship Id="rId19" Type="http://schemas.openxmlformats.org/officeDocument/2006/relationships/image" Target="../media/image77.jpeg"/><Relationship Id="rId4" Type="http://schemas.openxmlformats.org/officeDocument/2006/relationships/audio" Target="../media/audio2.wav"/><Relationship Id="rId9" Type="http://schemas.openxmlformats.org/officeDocument/2006/relationships/image" Target="../media/image67.png"/><Relationship Id="rId14" Type="http://schemas.openxmlformats.org/officeDocument/2006/relationships/image" Target="../media/image72.jpeg"/><Relationship Id="rId22"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85.png"/><Relationship Id="rId18" Type="http://schemas.openxmlformats.org/officeDocument/2006/relationships/image" Target="../media/image97.png"/><Relationship Id="rId3" Type="http://schemas.openxmlformats.org/officeDocument/2006/relationships/audio" Target="../media/audio1.wav"/><Relationship Id="rId21" Type="http://schemas.openxmlformats.org/officeDocument/2006/relationships/image" Target="../media/image79.gif"/><Relationship Id="rId7" Type="http://schemas.openxmlformats.org/officeDocument/2006/relationships/image" Target="../media/image83.gif"/><Relationship Id="rId12" Type="http://schemas.openxmlformats.org/officeDocument/2006/relationships/image" Target="../media/image92.png"/><Relationship Id="rId17" Type="http://schemas.openxmlformats.org/officeDocument/2006/relationships/image" Target="../media/image96.png"/><Relationship Id="rId2" Type="http://schemas.openxmlformats.org/officeDocument/2006/relationships/notesSlide" Target="../notesSlides/notesSlide8.xml"/><Relationship Id="rId16" Type="http://schemas.openxmlformats.org/officeDocument/2006/relationships/image" Target="../media/image95.png"/><Relationship Id="rId20" Type="http://schemas.openxmlformats.org/officeDocument/2006/relationships/image" Target="../media/image78.jpeg"/><Relationship Id="rId1" Type="http://schemas.openxmlformats.org/officeDocument/2006/relationships/slideLayout" Target="../slideLayouts/slideLayout38.xml"/><Relationship Id="rId6" Type="http://schemas.openxmlformats.org/officeDocument/2006/relationships/image" Target="../media/image80.gif"/><Relationship Id="rId11" Type="http://schemas.openxmlformats.org/officeDocument/2006/relationships/image" Target="../media/image72.jpeg"/><Relationship Id="rId5" Type="http://schemas.openxmlformats.org/officeDocument/2006/relationships/image" Target="../media/image65.png"/><Relationship Id="rId15" Type="http://schemas.openxmlformats.org/officeDocument/2006/relationships/image" Target="../media/image94.png"/><Relationship Id="rId10" Type="http://schemas.openxmlformats.org/officeDocument/2006/relationships/image" Target="../media/image71.png"/><Relationship Id="rId19" Type="http://schemas.openxmlformats.org/officeDocument/2006/relationships/image" Target="../media/image77.jpeg"/><Relationship Id="rId4" Type="http://schemas.openxmlformats.org/officeDocument/2006/relationships/audio" Target="../media/audio2.wav"/><Relationship Id="rId9" Type="http://schemas.openxmlformats.org/officeDocument/2006/relationships/image" Target="../media/image70.jpeg"/><Relationship Id="rId14" Type="http://schemas.microsoft.com/office/2007/relationships/hdphoto" Target="../media/hdphoto13.wdp"/></Relationships>
</file>

<file path=ppt/slides/_rels/slide24.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101.png"/><Relationship Id="rId18" Type="http://schemas.openxmlformats.org/officeDocument/2006/relationships/image" Target="../media/image103.png"/><Relationship Id="rId3" Type="http://schemas.openxmlformats.org/officeDocument/2006/relationships/audio" Target="../media/audio1.wav"/><Relationship Id="rId7" Type="http://schemas.openxmlformats.org/officeDocument/2006/relationships/image" Target="../media/image86.gif"/><Relationship Id="rId12" Type="http://schemas.openxmlformats.org/officeDocument/2006/relationships/image" Target="../media/image100.png"/><Relationship Id="rId17" Type="http://schemas.openxmlformats.org/officeDocument/2006/relationships/image" Target="../media/image79.gif"/><Relationship Id="rId2" Type="http://schemas.openxmlformats.org/officeDocument/2006/relationships/notesSlide" Target="../notesSlides/notesSlide9.xml"/><Relationship Id="rId16" Type="http://schemas.openxmlformats.org/officeDocument/2006/relationships/image" Target="../media/image78.jpeg"/><Relationship Id="rId20" Type="http://schemas.microsoft.com/office/2007/relationships/hdphoto" Target="../media/hdphoto14.wdp"/><Relationship Id="rId1" Type="http://schemas.openxmlformats.org/officeDocument/2006/relationships/slideLayout" Target="../slideLayouts/slideLayout38.xml"/><Relationship Id="rId6" Type="http://schemas.openxmlformats.org/officeDocument/2006/relationships/image" Target="../media/image83.gif"/><Relationship Id="rId11" Type="http://schemas.openxmlformats.org/officeDocument/2006/relationships/image" Target="../media/image99.png"/><Relationship Id="rId5" Type="http://schemas.openxmlformats.org/officeDocument/2006/relationships/image" Target="../media/image65.png"/><Relationship Id="rId15" Type="http://schemas.openxmlformats.org/officeDocument/2006/relationships/image" Target="../media/image77.jpeg"/><Relationship Id="rId10" Type="http://schemas.openxmlformats.org/officeDocument/2006/relationships/image" Target="../media/image72.jpeg"/><Relationship Id="rId19" Type="http://schemas.openxmlformats.org/officeDocument/2006/relationships/image" Target="../media/image89.png"/><Relationship Id="rId4" Type="http://schemas.openxmlformats.org/officeDocument/2006/relationships/audio" Target="../media/audio2.wav"/><Relationship Id="rId9" Type="http://schemas.openxmlformats.org/officeDocument/2006/relationships/image" Target="../media/image71.png"/><Relationship Id="rId1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90.gif"/><Relationship Id="rId13" Type="http://schemas.openxmlformats.org/officeDocument/2006/relationships/image" Target="../media/image107.png"/><Relationship Id="rId18" Type="http://schemas.openxmlformats.org/officeDocument/2006/relationships/image" Target="../media/image78.jpeg"/><Relationship Id="rId3" Type="http://schemas.openxmlformats.org/officeDocument/2006/relationships/audio" Target="../media/audio1.wav"/><Relationship Id="rId21" Type="http://schemas.openxmlformats.org/officeDocument/2006/relationships/image" Target="../media/image93.png"/><Relationship Id="rId7" Type="http://schemas.openxmlformats.org/officeDocument/2006/relationships/image" Target="../media/image86.gif"/><Relationship Id="rId12" Type="http://schemas.openxmlformats.org/officeDocument/2006/relationships/image" Target="../media/image66.gif"/><Relationship Id="rId17" Type="http://schemas.openxmlformats.org/officeDocument/2006/relationships/image" Target="../media/image77.jpeg"/><Relationship Id="rId2" Type="http://schemas.openxmlformats.org/officeDocument/2006/relationships/notesSlide" Target="../notesSlides/notesSlide10.xml"/><Relationship Id="rId16" Type="http://schemas.openxmlformats.org/officeDocument/2006/relationships/image" Target="../media/image110.png"/><Relationship Id="rId20" Type="http://schemas.openxmlformats.org/officeDocument/2006/relationships/image" Target="../media/image111.png"/><Relationship Id="rId1" Type="http://schemas.openxmlformats.org/officeDocument/2006/relationships/slideLayout" Target="../slideLayouts/slideLayout38.xml"/><Relationship Id="rId6" Type="http://schemas.openxmlformats.org/officeDocument/2006/relationships/image" Target="../media/image65.png"/><Relationship Id="rId11" Type="http://schemas.openxmlformats.org/officeDocument/2006/relationships/image" Target="../media/image72.jpeg"/><Relationship Id="rId5" Type="http://schemas.openxmlformats.org/officeDocument/2006/relationships/audio" Target="../media/audio3.wav"/><Relationship Id="rId15" Type="http://schemas.openxmlformats.org/officeDocument/2006/relationships/image" Target="../media/image109.png"/><Relationship Id="rId10" Type="http://schemas.openxmlformats.org/officeDocument/2006/relationships/image" Target="../media/image68.jpeg"/><Relationship Id="rId19" Type="http://schemas.openxmlformats.org/officeDocument/2006/relationships/image" Target="../media/image79.gif"/><Relationship Id="rId4" Type="http://schemas.openxmlformats.org/officeDocument/2006/relationships/audio" Target="../media/audio2.wav"/><Relationship Id="rId9" Type="http://schemas.openxmlformats.org/officeDocument/2006/relationships/image" Target="../media/image91.gif"/><Relationship Id="rId14" Type="http://schemas.openxmlformats.org/officeDocument/2006/relationships/image" Target="../media/image108.png"/><Relationship Id="rId22" Type="http://schemas.microsoft.com/office/2007/relationships/hdphoto" Target="../media/hdphoto15.wdp"/></Relationships>
</file>

<file path=ppt/slides/_rels/slide2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2.svg"/><Relationship Id="rId7" Type="http://schemas.microsoft.com/office/2007/relationships/hdphoto" Target="../media/hdphoto1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svg"/><Relationship Id="rId7" Type="http://schemas.microsoft.com/office/2007/relationships/hdphoto" Target="../media/hdphoto1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14.png"/><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4.png"/><Relationship Id="rId3" Type="http://schemas.openxmlformats.org/officeDocument/2006/relationships/image" Target="../media/image21.png"/><Relationship Id="rId7" Type="http://schemas.openxmlformats.org/officeDocument/2006/relationships/image" Target="../media/image119.png"/><Relationship Id="rId12" Type="http://schemas.openxmlformats.org/officeDocument/2006/relationships/image" Target="../media/image123.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42.png"/><Relationship Id="rId11" Type="http://schemas.openxmlformats.org/officeDocument/2006/relationships/image" Target="../media/image122.png"/><Relationship Id="rId5" Type="http://schemas.microsoft.com/office/2007/relationships/hdphoto" Target="../media/hdphoto7.wdp"/><Relationship Id="rId10" Type="http://schemas.openxmlformats.org/officeDocument/2006/relationships/image" Target="../media/image121.png"/><Relationship Id="rId4" Type="http://schemas.openxmlformats.org/officeDocument/2006/relationships/image" Target="../media/image39.png"/><Relationship Id="rId9" Type="http://schemas.microsoft.com/office/2007/relationships/hdphoto" Target="../media/hdphoto17.wdp"/></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8.png"/><Relationship Id="rId3" Type="http://schemas.openxmlformats.org/officeDocument/2006/relationships/image" Target="../media/image21.png"/><Relationship Id="rId7" Type="http://schemas.openxmlformats.org/officeDocument/2006/relationships/image" Target="../media/image119.png"/><Relationship Id="rId12" Type="http://schemas.openxmlformats.org/officeDocument/2006/relationships/image" Target="../media/image127.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2.png"/><Relationship Id="rId11" Type="http://schemas.openxmlformats.org/officeDocument/2006/relationships/image" Target="../media/image126.png"/><Relationship Id="rId5" Type="http://schemas.microsoft.com/office/2007/relationships/hdphoto" Target="../media/hdphoto7.wdp"/><Relationship Id="rId10" Type="http://schemas.openxmlformats.org/officeDocument/2006/relationships/image" Target="../media/image125.png"/><Relationship Id="rId4" Type="http://schemas.openxmlformats.org/officeDocument/2006/relationships/image" Target="../media/image39.png"/><Relationship Id="rId9" Type="http://schemas.microsoft.com/office/2007/relationships/hdphoto" Target="../media/hdphoto17.wdp"/></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1.png"/><Relationship Id="rId7" Type="http://schemas.microsoft.com/office/2007/relationships/hdphoto" Target="../media/hdphoto18.wdp"/><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06.png"/><Relationship Id="rId5" Type="http://schemas.openxmlformats.org/officeDocument/2006/relationships/image" Target="../media/image130.png"/><Relationship Id="rId10" Type="http://schemas.openxmlformats.org/officeDocument/2006/relationships/image" Target="../media/image115.png"/><Relationship Id="rId4" Type="http://schemas.openxmlformats.org/officeDocument/2006/relationships/image" Target="../media/image129.png"/><Relationship Id="rId9" Type="http://schemas.openxmlformats.org/officeDocument/2006/relationships/image" Target="../media/image430.sv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1.png"/><Relationship Id="rId7" Type="http://schemas.openxmlformats.org/officeDocument/2006/relationships/image" Target="../media/image134.png"/><Relationship Id="rId12"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29.png"/><Relationship Id="rId11" Type="http://schemas.openxmlformats.org/officeDocument/2006/relationships/image" Target="../media/image430.svg"/><Relationship Id="rId5" Type="http://schemas.microsoft.com/office/2007/relationships/hdphoto" Target="../media/hdphoto7.wdp"/><Relationship Id="rId10" Type="http://schemas.openxmlformats.org/officeDocument/2006/relationships/image" Target="../media/image112.png"/><Relationship Id="rId4" Type="http://schemas.openxmlformats.org/officeDocument/2006/relationships/image" Target="../media/image39.png"/><Relationship Id="rId9" Type="http://schemas.microsoft.com/office/2007/relationships/hdphoto" Target="../media/hdphoto18.wdp"/></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1.png"/><Relationship Id="rId7" Type="http://schemas.openxmlformats.org/officeDocument/2006/relationships/image" Target="../media/image135.png"/><Relationship Id="rId12"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29.png"/><Relationship Id="rId11" Type="http://schemas.openxmlformats.org/officeDocument/2006/relationships/image" Target="../media/image430.svg"/><Relationship Id="rId5" Type="http://schemas.microsoft.com/office/2007/relationships/hdphoto" Target="../media/hdphoto7.wdp"/><Relationship Id="rId10" Type="http://schemas.openxmlformats.org/officeDocument/2006/relationships/image" Target="../media/image112.png"/><Relationship Id="rId4" Type="http://schemas.openxmlformats.org/officeDocument/2006/relationships/image" Target="../media/image39.png"/><Relationship Id="rId9" Type="http://schemas.microsoft.com/office/2007/relationships/hdphoto" Target="../media/hdphoto18.wdp"/></Relationships>
</file>

<file path=ppt/slides/_rels/slide3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2.svg"/><Relationship Id="rId7" Type="http://schemas.microsoft.com/office/2007/relationships/hdphoto" Target="../media/hdphoto19.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36.png"/><Relationship Id="rId4" Type="http://schemas.openxmlformats.org/officeDocument/2006/relationships/image" Target="../media/image19.png"/><Relationship Id="rId9" Type="http://schemas.openxmlformats.org/officeDocument/2006/relationships/image" Target="../media/image120.png"/></Relationships>
</file>

<file path=ppt/slides/_rels/slide3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svg"/><Relationship Id="rId7" Type="http://schemas.microsoft.com/office/2007/relationships/hdphoto" Target="../media/hdphoto19.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36.png"/><Relationship Id="rId4" Type="http://schemas.openxmlformats.org/officeDocument/2006/relationships/image" Target="../media/image19.png"/><Relationship Id="rId9" Type="http://schemas.openxmlformats.org/officeDocument/2006/relationships/image" Target="../media/image120.pn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4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44.png"/><Relationship Id="rId4" Type="http://schemas.openxmlformats.org/officeDocument/2006/relationships/image" Target="../media/image131.png"/></Relationships>
</file>

<file path=ppt/slides/_rels/slide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2.svg"/><Relationship Id="rId7" Type="http://schemas.openxmlformats.org/officeDocument/2006/relationships/image" Target="../media/image1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48.png"/><Relationship Id="rId10" Type="http://schemas.openxmlformats.org/officeDocument/2006/relationships/image" Target="../media/image151.png"/><Relationship Id="rId4" Type="http://schemas.openxmlformats.org/officeDocument/2006/relationships/image" Target="../media/image147.png"/><Relationship Id="rId9" Type="http://schemas.openxmlformats.org/officeDocument/2006/relationships/image" Target="../media/image15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42.png"/><Relationship Id="rId5" Type="http://schemas.microsoft.com/office/2007/relationships/hdphoto" Target="../media/hdphoto7.wdp"/><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3.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42.png"/><Relationship Id="rId5" Type="http://schemas.microsoft.com/office/2007/relationships/hdphoto" Target="../media/hdphoto7.wdp"/><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sv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12"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2816974" y="2781300"/>
            <a:ext cx="12654052" cy="3693319"/>
          </a:xfrm>
          <a:prstGeom prst="rect">
            <a:avLst/>
          </a:prstGeom>
        </p:spPr>
        <p:txBody>
          <a:bodyPr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CHÀO MỪNG CÁC EM </a:t>
            </a:r>
          </a:p>
          <a:p>
            <a:pPr algn="ctr">
              <a:lnSpc>
                <a:spcPct val="150000"/>
              </a:lnSpc>
            </a:pPr>
            <a:r>
              <a:rPr lang="en-US" sz="8000" b="1">
                <a:latin typeface="Arial" panose="020B0604020202020204" pitchFamily="34" charset="0"/>
                <a:cs typeface="Arial" panose="020B0604020202020204" pitchFamily="34" charset="0"/>
              </a:rPr>
              <a:t>ĐÃ ĐẾN VỚI BUỔI HỌC!</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10" name="Rectangle 9"/>
          <p:cNvSpPr/>
          <p:nvPr/>
        </p:nvSpPr>
        <p:spPr>
          <a:xfrm>
            <a:off x="320842" y="270776"/>
            <a:ext cx="17679020" cy="9733482"/>
          </a:xfrm>
          <a:prstGeom prst="rect">
            <a:avLst/>
          </a:prstGeom>
          <a:solidFill>
            <a:srgbClr val="FFFFFF"/>
          </a:solidFill>
          <a:ln w="57150">
            <a:solidFill>
              <a:srgbClr val="8F5B43"/>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37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1" name="TextBox 10"/>
          <p:cNvSpPr txBox="1"/>
          <p:nvPr/>
        </p:nvSpPr>
        <p:spPr>
          <a:xfrm>
            <a:off x="1462707" y="286818"/>
            <a:ext cx="14859000" cy="946413"/>
          </a:xfrm>
          <a:prstGeom prst="rect">
            <a:avLst/>
          </a:prstGeom>
          <a:noFill/>
        </p:spPr>
        <p:txBody>
          <a:bodyPr wrap="square" rtlCol="0">
            <a:spAutoFit/>
          </a:bodyPr>
          <a:lstStyle/>
          <a:p>
            <a:pPr marL="0" marR="0" lvl="0" indent="0" algn="ctr" defTabSz="1828800" rtl="0" eaLnBrk="1" fontAlgn="auto" latinLnBrk="0" hangingPunct="1">
              <a:lnSpc>
                <a:spcPct val="150000"/>
              </a:lnSpc>
              <a:spcBef>
                <a:spcPts val="0"/>
              </a:spcBef>
              <a:spcAft>
                <a:spcPts val="0"/>
              </a:spcAft>
              <a:buClr>
                <a:srgbClr val="2D1549"/>
              </a:buClr>
              <a:buSzPts val="1100"/>
              <a:buFontTx/>
              <a:buNone/>
              <a:tabLst/>
              <a:defRPr/>
            </a:pPr>
            <a:r>
              <a:rPr kumimoji="0" lang="en-US" sz="37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1:</a:t>
            </a:r>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r>
              <a:rPr kumimoji="0" lang="en-US" sz="37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Quan sát Hình 70 và chỉ ra hai cặp tam giác đồng dạng:</a:t>
            </a:r>
            <a:endPar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sp>
        <p:nvSpPr>
          <p:cNvPr id="12" name="Rectangle 11"/>
          <p:cNvSpPr/>
          <p:nvPr/>
        </p:nvSpPr>
        <p:spPr>
          <a:xfrm>
            <a:off x="773420" y="467071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p:pic>
        <p:nvPicPr>
          <p:cNvPr id="13" name="Picture 12"/>
          <p:cNvPicPr>
            <a:picLocks noChangeAspect="1"/>
          </p:cNvPicPr>
          <p:nvPr/>
        </p:nvPicPr>
        <p:blipFill>
          <a:blip r:embed="rId4"/>
          <a:stretch>
            <a:fillRect/>
          </a:stretch>
        </p:blipFill>
        <p:spPr>
          <a:xfrm>
            <a:off x="17043499" y="8856706"/>
            <a:ext cx="1144238" cy="1353265"/>
          </a:xfrm>
          <a:prstGeom prst="rect">
            <a:avLst/>
          </a:prstGeom>
        </p:spPr>
      </p:pic>
      <p:pic>
        <p:nvPicPr>
          <p:cNvPr id="14" name="Picture 13"/>
          <p:cNvPicPr>
            <a:picLocks noChangeAspect="1"/>
          </p:cNvPicPr>
          <p:nvPr/>
        </p:nvPicPr>
        <p:blipFill>
          <a:blip r:embed="rId5"/>
          <a:stretch>
            <a:fillRect/>
          </a:stretch>
        </p:blipFill>
        <p:spPr>
          <a:xfrm rot="5682035">
            <a:off x="16814766" y="368062"/>
            <a:ext cx="1054699" cy="1201016"/>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773420" y="5632566"/>
                <a:ext cx="13579167" cy="963021"/>
              </a:xfrm>
              <a:prstGeom prst="rect">
                <a:avLst/>
              </a:prstGeom>
            </p:spPr>
            <p:txBody>
              <a:bodyPr wrap="none">
                <a:spAutoFit/>
              </a:bodyPr>
              <a:lstStyle/>
              <a:p>
                <a:pPr lvl="0"/>
                <a:r>
                  <a:rPr kumimoji="0" lang="en-US" sz="37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Xét hai tam giác </a:t>
                </a:r>
                <a14:m>
                  <m:oMath xmlns:m="http://schemas.openxmlformats.org/officeDocument/2006/math">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7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𝑃𝑄𝑅</m:t>
                    </m:r>
                  </m:oMath>
                </a14:m>
                <a:r>
                  <a:rPr kumimoji="0" lang="en-US" sz="37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 ta có: </a:t>
                </a:r>
                <a14:m>
                  <m:oMath xmlns:m="http://schemas.openxmlformats.org/officeDocument/2006/math">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𝑃𝑄</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1,4</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10</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7</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𝐴𝐶</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𝑃𝑅</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3</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2,1</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10</m:t>
                        </m:r>
                      </m:num>
                      <m:den>
                        <m:r>
                          <a:rPr lang="en-US" sz="3700" i="1">
                            <a:solidFill>
                              <a:sysClr val="windowText" lastClr="000000"/>
                            </a:solidFill>
                            <a:latin typeface="Cambria Math" panose="02040503050406030204" pitchFamily="18" charset="0"/>
                            <a:cs typeface="Arial" panose="020B0604020202020204" pitchFamily="34" charset="0"/>
                            <a:sym typeface="Arial"/>
                          </a:rPr>
                          <m:t>7</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oMath>
                </a14:m>
                <a:endParaRPr kumimoji="0" lang="en-US" sz="3700" b="0" i="0" u="none" strike="noStrike" kern="1200" cap="none" spc="0" normalizeH="0" baseline="0" noProof="0">
                  <a:ln>
                    <a:noFill/>
                  </a:ln>
                  <a:solidFill>
                    <a:srgbClr val="014040"/>
                  </a:solidFill>
                  <a:effectLst/>
                  <a:uLnTx/>
                  <a:uFillTx/>
                  <a:latin typeface="Arial"/>
                  <a:ea typeface="+mn-ea"/>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773420" y="5632566"/>
                <a:ext cx="13579167" cy="963021"/>
              </a:xfrm>
              <a:prstGeom prst="rect">
                <a:avLst/>
              </a:prstGeom>
              <a:blipFill>
                <a:blip r:embed="rId6"/>
                <a:stretch>
                  <a:fillRect l="-1437" b="-3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4150393" y="5650860"/>
                <a:ext cx="3727239" cy="963021"/>
              </a:xfrm>
              <a:prstGeom prst="rect">
                <a:avLst/>
              </a:prstGeom>
            </p:spPr>
            <p:txBody>
              <a:bodyPr wrap="square">
                <a:spAutoFit/>
              </a:bodyPr>
              <a:lstStyle/>
              <a:p>
                <a:pPr lvl="0"/>
                <a:r>
                  <a:rPr kumimoji="0" lang="en-US" sz="37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Suy ra </a:t>
                </a:r>
                <a14:m>
                  <m:oMath xmlns:m="http://schemas.openxmlformats.org/officeDocument/2006/math">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𝐴𝐵</m:t>
                        </m:r>
                      </m:num>
                      <m:den>
                        <m:r>
                          <a:rPr lang="en-US" sz="3700" i="1">
                            <a:solidFill>
                              <a:sysClr val="windowText" lastClr="000000"/>
                            </a:solidFill>
                            <a:latin typeface="Cambria Math" panose="02040503050406030204" pitchFamily="18" charset="0"/>
                            <a:cs typeface="Arial" panose="020B0604020202020204" pitchFamily="34" charset="0"/>
                            <a:sym typeface="Arial"/>
                          </a:rPr>
                          <m:t>𝑃𝑄</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𝐴𝐶</m:t>
                        </m:r>
                      </m:num>
                      <m:den>
                        <m:r>
                          <a:rPr lang="en-US" sz="3700" i="1">
                            <a:solidFill>
                              <a:sysClr val="windowText" lastClr="000000"/>
                            </a:solidFill>
                            <a:latin typeface="Cambria Math" panose="02040503050406030204" pitchFamily="18" charset="0"/>
                            <a:cs typeface="Arial" panose="020B0604020202020204" pitchFamily="34" charset="0"/>
                            <a:sym typeface="Arial"/>
                          </a:rPr>
                          <m:t>𝑃𝑅</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3700" b="0" i="0" u="none" strike="noStrike" kern="1200" cap="none" spc="0" normalizeH="0" baseline="0" noProof="0">
                  <a:ln>
                    <a:noFill/>
                  </a:ln>
                  <a:solidFill>
                    <a:srgbClr val="014040"/>
                  </a:solidFill>
                  <a:effectLst/>
                  <a:uLnTx/>
                  <a:uFillTx/>
                  <a:latin typeface="Arial"/>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14150393" y="5650860"/>
                <a:ext cx="3727239" cy="963021"/>
              </a:xfrm>
              <a:prstGeom prst="rect">
                <a:avLst/>
              </a:prstGeom>
              <a:blipFill>
                <a:blip r:embed="rId7"/>
                <a:stretch>
                  <a:fillRect l="-5065" b="-3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340573" y="6771975"/>
                <a:ext cx="5153919" cy="6617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Vậy </a:t>
                </a:r>
                <a14:m>
                  <m:oMath xmlns:m="http://schemas.openxmlformats.org/officeDocument/2006/math">
                    <m:r>
                      <a:rPr kumimoji="0" lang="da-DK"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ᔕ ∆</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𝑃𝑄𝑅</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3700" b="0" i="0" u="none" strike="noStrike" kern="1200" cap="none" spc="0" normalizeH="0" baseline="0" noProof="0">
                  <a:ln>
                    <a:noFill/>
                  </a:ln>
                  <a:solidFill>
                    <a:srgbClr val="014040"/>
                  </a:solidFill>
                  <a:effectLst/>
                  <a:uLnTx/>
                  <a:uFillTx/>
                  <a:latin typeface="Arial"/>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5340573" y="6771975"/>
                <a:ext cx="5153919" cy="661720"/>
              </a:xfrm>
              <a:prstGeom prst="rect">
                <a:avLst/>
              </a:prstGeom>
              <a:blipFill>
                <a:blip r:embed="rId8"/>
                <a:stretch>
                  <a:fillRect l="-3664" t="-14815"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81441" y="7799561"/>
                <a:ext cx="13102946" cy="9477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Arial"/>
                  </a:rPr>
                  <a:t>Xét hai tam giác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𝐷𝐸𝐺</m:t>
                    </m:r>
                  </m:oMath>
                </a14:m>
                <a:r>
                  <a:rPr kumimoji="0" lang="en-US" sz="37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rPr>
                  <a:t> và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𝐼𝐻𝐾</m:t>
                    </m:r>
                  </m:oMath>
                </a14:m>
                <a:r>
                  <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t>, ta có: </a:t>
                </a:r>
                <a14:m>
                  <m:oMath xmlns:m="http://schemas.openxmlformats.org/officeDocument/2006/math">
                    <m:f>
                      <m:fPr>
                        <m:ctrlP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𝐷𝐸</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𝐼𝐻</m:t>
                        </m:r>
                      </m:den>
                    </m:f>
                    <m: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2,2</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1,1</m:t>
                        </m:r>
                      </m:den>
                    </m:f>
                    <m: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2,  </m:t>
                    </m:r>
                    <m:f>
                      <m:fPr>
                        <m:ctrlP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𝐷𝐺</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𝐼𝐾</m:t>
                        </m:r>
                      </m:den>
                    </m:f>
                    <m: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3,6</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1,8</m:t>
                        </m:r>
                      </m:den>
                    </m:f>
                    <m:r>
                      <a:rPr kumimoji="0" lang="en-US" sz="37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m:t>
                    </m:r>
                  </m:oMath>
                </a14:m>
                <a:endParaRPr kumimoji="0" lang="en-US" sz="37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781441" y="7799561"/>
                <a:ext cx="13102946" cy="947760"/>
              </a:xfrm>
              <a:prstGeom prst="rect">
                <a:avLst/>
              </a:prstGeom>
              <a:blipFill>
                <a:blip r:embed="rId9"/>
                <a:stretch>
                  <a:fillRect l="-1442"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3937910" y="7817855"/>
                <a:ext cx="3641613" cy="901081"/>
              </a:xfrm>
              <a:prstGeom prst="rect">
                <a:avLst/>
              </a:prstGeom>
            </p:spPr>
            <p:txBody>
              <a:bodyPr wrap="square">
                <a:spAutoFit/>
              </a:bodyPr>
              <a:lstStyle/>
              <a:p>
                <a:pPr lvl="0"/>
                <a:r>
                  <a:rPr kumimoji="0" lang="en-US" sz="37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Suy ra </a:t>
                </a:r>
                <a14:m>
                  <m:oMath xmlns:m="http://schemas.openxmlformats.org/officeDocument/2006/math">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𝐷𝐸</m:t>
                        </m:r>
                      </m:num>
                      <m:den>
                        <m:r>
                          <a:rPr lang="en-US" sz="3700" i="1">
                            <a:solidFill>
                              <a:sysClr val="windowText" lastClr="000000"/>
                            </a:solidFill>
                            <a:latin typeface="Cambria Math" panose="02040503050406030204" pitchFamily="18" charset="0"/>
                            <a:cs typeface="Arial" panose="020B0604020202020204" pitchFamily="34" charset="0"/>
                            <a:sym typeface="Arial"/>
                          </a:rPr>
                          <m:t>𝐼𝐻</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𝐷𝐺</m:t>
                        </m:r>
                      </m:num>
                      <m:den>
                        <m:r>
                          <a:rPr lang="en-US" sz="3700" i="1">
                            <a:solidFill>
                              <a:sysClr val="windowText" lastClr="000000"/>
                            </a:solidFill>
                            <a:latin typeface="Cambria Math" panose="02040503050406030204" pitchFamily="18" charset="0"/>
                            <a:cs typeface="Arial" panose="020B0604020202020204" pitchFamily="34" charset="0"/>
                            <a:sym typeface="Arial"/>
                          </a:rPr>
                          <m:t>𝐼𝐾</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37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3937910" y="7817855"/>
                <a:ext cx="3641613" cy="901081"/>
              </a:xfrm>
              <a:prstGeom prst="rect">
                <a:avLst/>
              </a:prstGeom>
              <a:blipFill>
                <a:blip r:embed="rId10"/>
                <a:stretch>
                  <a:fillRect l="-5184"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5340572" y="8982456"/>
                <a:ext cx="5153919" cy="661720"/>
              </a:xfrm>
              <a:prstGeom prst="rect">
                <a:avLst/>
              </a:prstGeom>
            </p:spPr>
            <p:txBody>
              <a:bodyPr wrap="square">
                <a:spAutoFit/>
              </a:bodyPr>
              <a:lstStyle/>
              <a:p>
                <a:pPr lvl="0"/>
                <a:r>
                  <a:rPr kumimoji="0" lang="en-US" sz="37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Vậy </a:t>
                </a:r>
                <a14:m>
                  <m:oMath xmlns:m="http://schemas.openxmlformats.org/officeDocument/2006/math">
                    <m:r>
                      <a:rPr kumimoji="0" lang="da-DK"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lang="en-US" sz="3700" i="1">
                        <a:solidFill>
                          <a:srgbClr val="000000"/>
                        </a:solidFill>
                        <a:latin typeface="Cambria Math" panose="02040503050406030204" pitchFamily="18" charset="0"/>
                        <a:cs typeface="Arial" panose="020B0604020202020204" pitchFamily="34" charset="0"/>
                        <a:sym typeface="Arial"/>
                      </a:rPr>
                      <m:t>𝐷𝐸𝐺</m:t>
                    </m:r>
                    <m:r>
                      <a:rPr lang="en-US" sz="3700" b="0" i="1" smtClean="0">
                        <a:solidFill>
                          <a:srgbClr val="000000"/>
                        </a:solidFill>
                        <a:latin typeface="Cambria Math" panose="02040503050406030204" pitchFamily="18" charset="0"/>
                        <a:cs typeface="Arial" panose="020B0604020202020204" pitchFamily="34" charset="0"/>
                        <a:sym typeface="Arial"/>
                      </a:rPr>
                      <m:t> </m:t>
                    </m:r>
                    <m:r>
                      <a:rPr kumimoji="0" lang="iu-Cans-CA"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a:sym typeface="Arial"/>
                      </a:rPr>
                      <m:t>ᔕ</m:t>
                    </m:r>
                    <m:r>
                      <a:rPr kumimoji="0" lang="en-US" sz="3700" b="0" i="1" u="none" strike="noStrike" kern="0" cap="none" spc="0" normalizeH="0" baseline="0" noProof="0">
                        <a:ln>
                          <a:noFill/>
                        </a:ln>
                        <a:solidFill>
                          <a:prstClr val="black"/>
                        </a:solidFill>
                        <a:effectLst/>
                        <a:uLnTx/>
                        <a:uFillTx/>
                        <a:latin typeface="Cambria Math" panose="02040503050406030204" pitchFamily="18" charset="0"/>
                        <a:ea typeface="+mn-ea"/>
                        <a:cs typeface="Arial"/>
                        <a:sym typeface="Arial"/>
                      </a:rPr>
                      <m:t> </m:t>
                    </m:r>
                    <m:r>
                      <a:rPr kumimoji="0" lang="da-DK"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lang="en-US" sz="3700" i="1">
                        <a:solidFill>
                          <a:srgbClr val="000000"/>
                        </a:solidFill>
                        <a:latin typeface="Cambria Math" panose="02040503050406030204" pitchFamily="18" charset="0"/>
                        <a:cs typeface="Arial" panose="020B0604020202020204" pitchFamily="34" charset="0"/>
                        <a:sym typeface="Arial"/>
                      </a:rPr>
                      <m:t>𝐼𝐻𝐾</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3700" b="0" i="0" u="none" strike="noStrike" kern="1200" cap="none" spc="0" normalizeH="0" baseline="0" noProof="0">
                  <a:ln>
                    <a:noFill/>
                  </a:ln>
                  <a:solidFill>
                    <a:srgbClr val="014040"/>
                  </a:solidFill>
                  <a:effectLst/>
                  <a:uLnTx/>
                  <a:uFillTx/>
                  <a:latin typeface="Arial"/>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5340572" y="8982456"/>
                <a:ext cx="5153919" cy="661720"/>
              </a:xfrm>
              <a:prstGeom prst="rect">
                <a:avLst/>
              </a:prstGeom>
              <a:blipFill>
                <a:blip r:embed="rId11"/>
                <a:stretch>
                  <a:fillRect l="-3664" t="-14815" b="-34259"/>
                </a:stretch>
              </a:blipFill>
            </p:spPr>
            <p:txBody>
              <a:bodyPr/>
              <a:lstStyle/>
              <a:p>
                <a:r>
                  <a:rPr lang="en-US">
                    <a:noFill/>
                  </a:rPr>
                  <a:t> </a:t>
                </a:r>
              </a:p>
            </p:txBody>
          </p:sp>
        </mc:Fallback>
      </mc:AlternateContent>
      <p:pic>
        <p:nvPicPr>
          <p:cNvPr id="5" name="Picture 4"/>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300000"/>
                    </a14:imgEffect>
                    <a14:imgEffect>
                      <a14:brightnessContrast contrast="-40000"/>
                    </a14:imgEffect>
                  </a14:imgLayer>
                </a14:imgProps>
              </a:ext>
            </a:extLst>
          </a:blip>
          <a:stretch>
            <a:fillRect/>
          </a:stretch>
        </p:blipFill>
        <p:spPr>
          <a:xfrm>
            <a:off x="3305887" y="1377132"/>
            <a:ext cx="11676225" cy="320282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773420" y="6743700"/>
                <a:ext cx="4603248" cy="728789"/>
              </a:xfrm>
              <a:prstGeom prst="rect">
                <a:avLst/>
              </a:prstGeom>
            </p:spPr>
            <p:txBody>
              <a:bodyPr wrap="none">
                <a:spAutoFit/>
              </a:bodyPr>
              <a:lstStyle/>
              <a:p>
                <a:r>
                  <a:rPr lang="en-US" sz="3700" smtClean="0">
                    <a:solidFill>
                      <a:sysClr val="windowText" lastClr="000000"/>
                    </a:solidFill>
                    <a:cs typeface="Arial" panose="020B0604020202020204" pitchFamily="34" charset="0"/>
                    <a:sym typeface="Arial"/>
                  </a:rPr>
                  <a:t>Lại có </a:t>
                </a:r>
                <a14:m>
                  <m:oMath xmlns:m="http://schemas.openxmlformats.org/officeDocument/2006/math">
                    <m:acc>
                      <m:accPr>
                        <m: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en-US" sz="4000" i="1">
                        <a:solidFill>
                          <a:prstClr val="black"/>
                        </a:solidFill>
                        <a:latin typeface="Cambria Math" panose="02040503050406030204" pitchFamily="18" charset="0"/>
                        <a:ea typeface="Dotum" panose="020B0600000101010101" pitchFamily="34" charset="-127"/>
                      </a:rPr>
                      <m:t>=</m:t>
                    </m:r>
                    <m:acc>
                      <m:accPr>
                        <m: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𝑃</m:t>
                        </m:r>
                      </m:e>
                    </m:acc>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=45</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smtClean="0">
                    <a:solidFill>
                      <a:sysClr val="windowText" lastClr="000000"/>
                    </a:solidFill>
                    <a:cs typeface="Arial" panose="020B0604020202020204" pitchFamily="34" charset="0"/>
                    <a:sym typeface="Arial"/>
                  </a:rPr>
                  <a:t>. </a:t>
                </a:r>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773420" y="6743700"/>
                <a:ext cx="4603248" cy="728789"/>
              </a:xfrm>
              <a:prstGeom prst="rect">
                <a:avLst/>
              </a:prstGeom>
              <a:blipFill>
                <a:blip r:embed="rId14"/>
                <a:stretch>
                  <a:fillRect l="-4238" t="-5000" r="-3179"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781441" y="8950941"/>
                <a:ext cx="4524059" cy="724750"/>
              </a:xfrm>
              <a:prstGeom prst="rect">
                <a:avLst/>
              </a:prstGeom>
            </p:spPr>
            <p:txBody>
              <a:bodyPr wrap="none">
                <a:spAutoFit/>
              </a:bodyPr>
              <a:lstStyle/>
              <a:p>
                <a:r>
                  <a:rPr lang="en-US" sz="3700" smtClean="0">
                    <a:solidFill>
                      <a:sysClr val="windowText" lastClr="000000"/>
                    </a:solidFill>
                    <a:cs typeface="Arial" panose="020B0604020202020204" pitchFamily="34" charset="0"/>
                    <a:sym typeface="Arial"/>
                  </a:rPr>
                  <a:t>Lại có </a:t>
                </a:r>
                <a14:m>
                  <m:oMath xmlns:m="http://schemas.openxmlformats.org/officeDocument/2006/math">
                    <m:acc>
                      <m:accPr>
                        <m: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𝐷</m:t>
                        </m:r>
                      </m:e>
                    </m:acc>
                    <m:r>
                      <a:rPr lang="en-US" sz="4000" i="1">
                        <a:solidFill>
                          <a:prstClr val="black"/>
                        </a:solidFill>
                        <a:latin typeface="Cambria Math" panose="02040503050406030204" pitchFamily="18" charset="0"/>
                        <a:ea typeface="Dotum" panose="020B0600000101010101" pitchFamily="34" charset="-127"/>
                      </a:rPr>
                      <m:t>=</m:t>
                    </m:r>
                    <m:acc>
                      <m:accPr>
                        <m: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𝐼</m:t>
                        </m:r>
                      </m:e>
                    </m:acc>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=45</m:t>
                    </m:r>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smtClean="0">
                    <a:solidFill>
                      <a:sysClr val="windowText" lastClr="000000"/>
                    </a:solidFill>
                    <a:cs typeface="Arial" panose="020B0604020202020204" pitchFamily="34" charset="0"/>
                    <a:sym typeface="Arial"/>
                  </a:rPr>
                  <a:t>. </a:t>
                </a:r>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781441" y="8950941"/>
                <a:ext cx="4524059" cy="724750"/>
              </a:xfrm>
              <a:prstGeom prst="rect">
                <a:avLst/>
              </a:prstGeom>
              <a:blipFill>
                <a:blip r:embed="rId15"/>
                <a:stretch>
                  <a:fillRect l="-4178" t="-5882" r="-3369" b="-30252"/>
                </a:stretch>
              </a:blipFill>
            </p:spPr>
            <p:txBody>
              <a:bodyPr/>
              <a:lstStyle/>
              <a:p>
                <a:r>
                  <a:rPr lang="en-US">
                    <a:noFill/>
                  </a:rPr>
                  <a:t> </a:t>
                </a:r>
              </a:p>
            </p:txBody>
          </p:sp>
        </mc:Fallback>
      </mc:AlternateContent>
    </p:spTree>
    <p:extLst>
      <p:ext uri="{BB962C8B-B14F-4D97-AF65-F5344CB8AC3E}">
        <p14:creationId xmlns:p14="http://schemas.microsoft.com/office/powerpoint/2010/main" val="3883412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down)">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wipe(left)">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down)">
                                      <p:cBhvr>
                                        <p:cTn id="44" dur="500"/>
                                        <p:tgtEl>
                                          <p:spTgt spid="2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9" grpId="0"/>
      <p:bldP spid="22" grpId="0"/>
      <p:bldP spid="24" grpId="0"/>
      <p:bldP spid="7"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10" name="Rectangle 9"/>
          <p:cNvSpPr/>
          <p:nvPr/>
        </p:nvSpPr>
        <p:spPr>
          <a:xfrm>
            <a:off x="528418" y="478395"/>
            <a:ext cx="17194097" cy="9325456"/>
          </a:xfrm>
          <a:prstGeom prst="rect">
            <a:avLst/>
          </a:prstGeom>
          <a:solidFill>
            <a:srgbClr val="FFFFFF"/>
          </a:solidFill>
          <a:ln w="76200" cap="flat" cmpd="sng" algn="ctr">
            <a:solidFill>
              <a:srgbClr val="A67E5B"/>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776656" y="1155797"/>
            <a:ext cx="3733800"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tập 1</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4662856" y="705032"/>
                <a:ext cx="12898752" cy="19864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700" kern="0" smtClean="0">
                    <a:solidFill>
                      <a:srgbClr val="000000"/>
                    </a:solidFill>
                    <a:latin typeface="Arial"/>
                    <a:cs typeface="Arial"/>
                    <a:sym typeface="Arial"/>
                  </a:rPr>
                  <a:t>Cho hai tam giác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𝐴𝐵𝐶</m:t>
                    </m:r>
                  </m:oMath>
                </a14:m>
                <a:r>
                  <a:rPr lang="vi-VN" sz="3700" kern="0">
                    <a:solidFill>
                      <a:srgbClr val="000000"/>
                    </a:solidFill>
                    <a:latin typeface="Arial"/>
                    <a:cs typeface="Arial"/>
                    <a:sym typeface="Arial"/>
                  </a:rPr>
                  <a:t> và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𝐵</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𝐶</m:t>
                    </m:r>
                    <m:r>
                      <a:rPr lang="vi-VN" sz="3700" i="1" kern="0" smtClean="0">
                        <a:solidFill>
                          <a:srgbClr val="000000"/>
                        </a:solidFill>
                        <a:latin typeface="Cambria Math" panose="02040503050406030204" pitchFamily="18" charset="0"/>
                        <a:cs typeface="Arial"/>
                        <a:sym typeface="Arial"/>
                      </a:rPr>
                      <m:t>’</m:t>
                    </m:r>
                  </m:oMath>
                </a14:m>
                <a:r>
                  <a:rPr lang="vi-VN" sz="3700" kern="0">
                    <a:solidFill>
                      <a:srgbClr val="000000"/>
                    </a:solidFill>
                    <a:latin typeface="Arial"/>
                    <a:cs typeface="Arial"/>
                    <a:sym typeface="Arial"/>
                  </a:rPr>
                  <a:t> thoả mãn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𝐴𝐵</m:t>
                    </m:r>
                    <m:r>
                      <a:rPr lang="vi-VN" sz="3700" i="1" kern="0" smtClean="0">
                        <a:solidFill>
                          <a:srgbClr val="000000"/>
                        </a:solidFill>
                        <a:latin typeface="Cambria Math" panose="02040503050406030204" pitchFamily="18" charset="0"/>
                        <a:cs typeface="Arial"/>
                        <a:sym typeface="Arial"/>
                      </a:rPr>
                      <m:t>=2, </m:t>
                    </m:r>
                    <m:r>
                      <a:rPr lang="vi-VN" sz="3700" i="1" kern="0" smtClean="0">
                        <a:solidFill>
                          <a:srgbClr val="000000"/>
                        </a:solidFill>
                        <a:latin typeface="Cambria Math" panose="02040503050406030204" pitchFamily="18" charset="0"/>
                        <a:cs typeface="Arial"/>
                        <a:sym typeface="Arial"/>
                      </a:rPr>
                      <m:t>𝐴𝐶</m:t>
                    </m:r>
                    <m:r>
                      <a:rPr lang="vi-VN" sz="3700" i="1" kern="0" smtClean="0">
                        <a:solidFill>
                          <a:srgbClr val="000000"/>
                        </a:solidFill>
                        <a:latin typeface="Cambria Math" panose="02040503050406030204" pitchFamily="18" charset="0"/>
                        <a:cs typeface="Arial"/>
                        <a:sym typeface="Arial"/>
                      </a:rPr>
                      <m:t>=3,  </m:t>
                    </m:r>
                    <m:r>
                      <a:rPr lang="vi-VN" sz="3700" i="1" kern="0" smtClean="0">
                        <a:solidFill>
                          <a:srgbClr val="000000"/>
                        </a:solidFill>
                        <a:latin typeface="Cambria Math" panose="02040503050406030204" pitchFamily="18" charset="0"/>
                        <a:cs typeface="Arial"/>
                        <a:sym typeface="Arial"/>
                      </a:rPr>
                      <m:t>𝐴</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𝐵</m:t>
                    </m:r>
                    <m:r>
                      <a:rPr lang="vi-VN" sz="3700" i="1" kern="0" smtClean="0">
                        <a:solidFill>
                          <a:srgbClr val="000000"/>
                        </a:solidFill>
                        <a:latin typeface="Cambria Math" panose="02040503050406030204" pitchFamily="18" charset="0"/>
                        <a:cs typeface="Arial"/>
                        <a:sym typeface="Arial"/>
                      </a:rPr>
                      <m:t>’=6, </m:t>
                    </m:r>
                    <m:r>
                      <a:rPr lang="vi-VN" sz="3700" i="1" kern="0" smtClean="0">
                        <a:solidFill>
                          <a:srgbClr val="000000"/>
                        </a:solidFill>
                        <a:latin typeface="Cambria Math" panose="02040503050406030204" pitchFamily="18" charset="0"/>
                        <a:cs typeface="Arial"/>
                        <a:sym typeface="Arial"/>
                      </a:rPr>
                      <m:t>𝐴</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𝐶</m:t>
                    </m:r>
                    <m:r>
                      <a:rPr lang="vi-VN" sz="3700" i="1" kern="0" smtClean="0">
                        <a:solidFill>
                          <a:srgbClr val="000000"/>
                        </a:solidFill>
                        <a:latin typeface="Cambria Math" panose="02040503050406030204" pitchFamily="18" charset="0"/>
                        <a:cs typeface="Arial"/>
                        <a:sym typeface="Arial"/>
                      </a:rPr>
                      <m:t>’=9 </m:t>
                    </m:r>
                  </m:oMath>
                </a14:m>
                <a:r>
                  <a:rPr lang="vi-VN" sz="3700" kern="0">
                    <a:solidFill>
                      <a:srgbClr val="000000"/>
                    </a:solidFill>
                    <a:latin typeface="Arial"/>
                    <a:cs typeface="Arial"/>
                    <a:sym typeface="Arial"/>
                  </a:rPr>
                  <a:t>và </a:t>
                </a:r>
                <a14:m>
                  <m:oMath xmlns:m="http://schemas.openxmlformats.org/officeDocument/2006/math">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700" i="1">
                            <a:solidFill>
                              <a:prstClr val="black"/>
                            </a:solidFill>
                            <a:latin typeface="Cambria Math" panose="02040503050406030204" pitchFamily="18" charset="0"/>
                            <a:ea typeface="Dotum" panose="020B0600000101010101" pitchFamily="34" charset="-127"/>
                          </a:rPr>
                          <m:t>′</m:t>
                        </m:r>
                      </m:e>
                    </m:acc>
                  </m:oMath>
                </a14:m>
                <a:r>
                  <a:rPr lang="en-US" sz="3700" kern="0" smtClean="0">
                    <a:solidFill>
                      <a:srgbClr val="000000"/>
                    </a:solidFill>
                    <a:latin typeface="Arial"/>
                    <a:cs typeface="Arial"/>
                    <a:sym typeface="Arial"/>
                  </a:rPr>
                  <a:t>. </a:t>
                </a:r>
                <a:r>
                  <a:rPr lang="vi-VN" sz="3700" kern="0" smtClean="0">
                    <a:solidFill>
                      <a:srgbClr val="000000"/>
                    </a:solidFill>
                    <a:latin typeface="Arial"/>
                    <a:cs typeface="Arial"/>
                    <a:sym typeface="Arial"/>
                  </a:rPr>
                  <a:t>Chứng minh</a:t>
                </a:r>
                <a:r>
                  <a:rPr lang="en-US" sz="3700" kern="0" smtClean="0">
                    <a:solidFill>
                      <a:srgbClr val="000000"/>
                    </a:solidFill>
                    <a:latin typeface="Arial"/>
                    <a:cs typeface="Arial"/>
                    <a:sym typeface="Arial"/>
                  </a:rPr>
                  <a:t> </a:t>
                </a:r>
                <a14:m>
                  <m:oMath xmlns:m="http://schemas.openxmlformats.org/officeDocument/2006/math">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e>
                    </m:acc>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700" i="1">
                            <a:solidFill>
                              <a:prstClr val="black"/>
                            </a:solidFill>
                            <a:latin typeface="Cambria Math" panose="02040503050406030204" pitchFamily="18" charset="0"/>
                            <a:ea typeface="Dotum" panose="020B0600000101010101" pitchFamily="34" charset="-127"/>
                          </a:rPr>
                          <m:t>′</m:t>
                        </m:r>
                      </m:e>
                    </m:acc>
                    <m:r>
                      <a:rPr lang="en-US" sz="3700" b="0" i="1" smtClean="0">
                        <a:solidFill>
                          <a:prstClr val="black"/>
                        </a:solidFill>
                        <a:latin typeface="Cambria Math" panose="02040503050406030204" pitchFamily="18" charset="0"/>
                        <a:ea typeface="Dotum" panose="020B0600000101010101" pitchFamily="34" charset="-127"/>
                      </a:rPr>
                      <m:t>,</m:t>
                    </m:r>
                  </m:oMath>
                </a14:m>
                <a:r>
                  <a:rPr lang="en-US" sz="3700" kern="0" smtClean="0">
                    <a:solidFill>
                      <a:srgbClr val="000000"/>
                    </a:solidFill>
                    <a:latin typeface="Arial"/>
                    <a:cs typeface="Arial"/>
                    <a:sym typeface="Arial"/>
                  </a:rPr>
                  <a:t> </a:t>
                </a:r>
                <a14:m>
                  <m:oMath xmlns:m="http://schemas.openxmlformats.org/officeDocument/2006/math">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e>
                    </m:acc>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en-US" sz="3700" i="1">
                            <a:solidFill>
                              <a:prstClr val="black"/>
                            </a:solidFill>
                            <a:latin typeface="Cambria Math" panose="02040503050406030204" pitchFamily="18" charset="0"/>
                            <a:ea typeface="Dotum" panose="020B0600000101010101" pitchFamily="34" charset="-127"/>
                          </a:rPr>
                          <m:t>′</m:t>
                        </m:r>
                      </m:e>
                    </m:acc>
                  </m:oMath>
                </a14:m>
                <a:r>
                  <a:rPr lang="en-US" sz="3700" kern="0" smtClean="0">
                    <a:solidFill>
                      <a:srgbClr val="000000"/>
                    </a:solidFill>
                    <a:latin typeface="Arial"/>
                    <a:cs typeface="Arial"/>
                    <a:sym typeface="Arial"/>
                  </a:rPr>
                  <a:t>.</a:t>
                </a:r>
                <a:r>
                  <a:rPr lang="vi-VN" sz="3700" kern="0" smtClean="0">
                    <a:solidFill>
                      <a:srgbClr val="000000"/>
                    </a:solidFill>
                    <a:latin typeface="Arial"/>
                    <a:cs typeface="Arial"/>
                    <a:sym typeface="Arial"/>
                  </a:rPr>
                  <a:t> </a:t>
                </a:r>
                <a:endParaRPr lang="vi-VN" sz="3700" kern="0">
                  <a:solidFill>
                    <a:srgbClr val="000000"/>
                  </a:solidFill>
                  <a:latin typeface="Arial"/>
                  <a:cs typeface="Arial"/>
                  <a:sym typeface="Arial"/>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4662856" y="705032"/>
                <a:ext cx="12898752" cy="1986441"/>
              </a:xfrm>
              <a:prstGeom prst="rect">
                <a:avLst/>
              </a:prstGeom>
              <a:blipFill>
                <a:blip r:embed="rId4"/>
                <a:stretch>
                  <a:fillRect l="-803" b="-245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5" name="Picture 14"/>
          <p:cNvPicPr>
            <a:picLocks noChangeAspect="1"/>
          </p:cNvPicPr>
          <p:nvPr/>
        </p:nvPicPr>
        <p:blipFill>
          <a:blip r:embed="rId5"/>
          <a:stretch>
            <a:fillRect/>
          </a:stretch>
        </p:blipFill>
        <p:spPr>
          <a:xfrm>
            <a:off x="1066800" y="8191500"/>
            <a:ext cx="1078827" cy="1319552"/>
          </a:xfrm>
          <a:prstGeom prst="rect">
            <a:avLst/>
          </a:prstGeom>
        </p:spPr>
      </p:pic>
      <p:sp>
        <p:nvSpPr>
          <p:cNvPr id="11" name="Rectangle 10"/>
          <p:cNvSpPr/>
          <p:nvPr/>
        </p:nvSpPr>
        <p:spPr>
          <a:xfrm>
            <a:off x="2103183" y="27291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12" name="Rectangle 11"/>
              <p:cNvSpPr/>
              <p:nvPr/>
            </p:nvSpPr>
            <p:spPr>
              <a:xfrm>
                <a:off x="8133363" y="2247900"/>
                <a:ext cx="9428245" cy="3827010"/>
              </a:xfrm>
              <a:prstGeom prst="rect">
                <a:avLst/>
              </a:prstGeom>
            </p:spPr>
            <p:txBody>
              <a:bodyPr wrap="square">
                <a:spAutoFit/>
              </a:bodyPr>
              <a:lstStyle/>
              <a:p>
                <a:pPr algn="just">
                  <a:lnSpc>
                    <a:spcPct val="150000"/>
                  </a:lnSpc>
                  <a:spcBef>
                    <a:spcPts val="600"/>
                  </a:spcBef>
                  <a:spcAft>
                    <a:spcPts val="600"/>
                  </a:spcAft>
                </a:pPr>
                <a:r>
                  <a:rPr lang="en-US" sz="3700" smtClean="0">
                    <a:latin typeface="Arial" panose="020B0604020202020204" pitchFamily="34" charset="0"/>
                    <a:ea typeface="Dotum" panose="020B0600000101010101" pitchFamily="34" charset="-127"/>
                    <a:cs typeface="Arial" panose="020B0604020202020204" pitchFamily="34" charset="0"/>
                  </a:rPr>
                  <a:t>Ta </a:t>
                </a:r>
                <a:r>
                  <a:rPr lang="en-US" sz="3700">
                    <a:latin typeface="Arial" panose="020B0604020202020204" pitchFamily="34" charset="0"/>
                    <a:ea typeface="Dotum" panose="020B0600000101010101" pitchFamily="34" charset="-127"/>
                    <a:cs typeface="Arial" panose="020B0604020202020204" pitchFamily="34" charset="0"/>
                  </a:rPr>
                  <a:t>có</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eqArrPr>
                          <m:e>
                            <m:r>
                              <a:rPr lang="en-US" sz="3700" i="1">
                                <a:effectLst/>
                                <a:latin typeface="Cambria Math" panose="02040503050406030204" pitchFamily="18" charset="0"/>
                                <a:ea typeface="Dotum" panose="020B0600000101010101" pitchFamily="34" charset="-127"/>
                                <a:cs typeface="Times New Roman" panose="02020603050405020304" pitchFamily="18" charset="0"/>
                              </a:rPr>
                              <m:t>&amp;</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den>
                            </m:f>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6</m:t>
                                </m:r>
                              </m:den>
                            </m:f>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3</m:t>
                                </m:r>
                              </m:den>
                            </m:f>
                          </m:e>
                          <m:e>
                            <m:r>
                              <a:rPr lang="en-US" sz="3700" i="1">
                                <a:effectLst/>
                                <a:latin typeface="Cambria Math" panose="02040503050406030204" pitchFamily="18" charset="0"/>
                                <a:ea typeface="Dotum" panose="020B0600000101010101" pitchFamily="34" charset="-127"/>
                                <a:cs typeface="Times New Roman" panose="02020603050405020304" pitchFamily="18" charset="0"/>
                              </a:rPr>
                              <m:t>&amp;</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den>
                            </m:f>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9</m:t>
                                </m:r>
                              </m:den>
                            </m:f>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3</m:t>
                                </m:r>
                              </m:den>
                            </m:f>
                          </m:e>
                        </m:eqArr>
                      </m:e>
                    </m:d>
                    <m:r>
                      <a:rPr lang="en-US" sz="37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3700" i="1">
                        <a:effectLst/>
                        <a:latin typeface="Cambria Math" panose="02040503050406030204" pitchFamily="18" charset="0"/>
                        <a:ea typeface="Dotum" panose="020B0600000101010101" pitchFamily="34" charset="-127"/>
                        <a:cs typeface="Cambria Math" panose="020405030504060302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den>
                    </m:f>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700">
                    <a:effectLst/>
                    <a:latin typeface="Arial" panose="020B0604020202020204" pitchFamily="34" charset="0"/>
                    <a:ea typeface="Dotum" panose="020B0600000101010101" pitchFamily="34" charset="-127"/>
                    <a:cs typeface="Arial" panose="020B0604020202020204" pitchFamily="34" charset="0"/>
                  </a:rPr>
                  <a:t>Xét hai tam giác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37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37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700">
                    <a:effectLst/>
                    <a:latin typeface="Arial" panose="020B0604020202020204" pitchFamily="34" charset="0"/>
                    <a:ea typeface="Dotum" panose="020B0600000101010101" pitchFamily="34" charset="-127"/>
                    <a:cs typeface="Arial" panose="020B0604020202020204" pitchFamily="34" charset="0"/>
                  </a:rPr>
                  <a:t>, ta có</a:t>
                </a:r>
                <a:r>
                  <a:rPr lang="en-US" sz="3700" smtClean="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133363" y="2247900"/>
                <a:ext cx="9428245" cy="3827010"/>
              </a:xfrm>
              <a:prstGeom prst="rect">
                <a:avLst/>
              </a:prstGeom>
              <a:blipFill>
                <a:blip r:embed="rId6"/>
                <a:stretch>
                  <a:fillRect l="-2004" b="-2389"/>
                </a:stretch>
              </a:blipFill>
            </p:spPr>
            <p:txBody>
              <a:bodyPr/>
              <a:lstStyle/>
              <a:p>
                <a:r>
                  <a:rPr lang="en-US">
                    <a:noFill/>
                  </a:rPr>
                  <a:t> </a:t>
                </a:r>
              </a:p>
            </p:txBody>
          </p:sp>
        </mc:Fallback>
      </mc:AlternateContent>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845979" y="3924141"/>
            <a:ext cx="7025972" cy="5520007"/>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8238106" y="6291335"/>
                <a:ext cx="9745094" cy="1617622"/>
              </a:xfrm>
              <a:prstGeom prst="rect">
                <a:avLst/>
              </a:prstGeom>
            </p:spPr>
            <p:txBody>
              <a:bodyPr wrap="square">
                <a:spAutoFit/>
              </a:bodyPr>
              <a:lstStyle/>
              <a:p>
                <a14:m>
                  <m:oMath xmlns:m="http://schemas.openxmlformats.org/officeDocument/2006/math">
                    <m:d>
                      <m:dPr>
                        <m:begChr m:val=""/>
                        <m:end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eqArr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&amp;</m:t>
                            </m:r>
                            <m:f>
                              <m:fPr>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m:t>
                                </m:r>
                              </m:num>
                              <m:den>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den>
                            </m:f>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𝐴𝐶</m:t>
                                </m:r>
                              </m:num>
                              <m:den>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den>
                            </m:f>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𝑐𝑚𝑡</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&amp;</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acc>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𝑔𝑡</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eqArr>
                      </m:e>
                    </m:d>
                    <m:r>
                      <a:rPr lang="en-US" sz="3700" i="1">
                        <a:solidFill>
                          <a:prstClr val="black"/>
                        </a:solidFill>
                        <a:latin typeface="Cambria Math" panose="02040503050406030204" pitchFamily="18" charset="0"/>
                        <a:ea typeface="Dotum" panose="020B0600000101010101" pitchFamily="34" charset="-127"/>
                        <a:cs typeface="Cambria Math" panose="02040503050406030204" pitchFamily="18" charset="0"/>
                      </a:rPr>
                      <m:t> </m:t>
                    </m:r>
                  </m:oMath>
                </a14:m>
                <a:r>
                  <a:rPr lang="en-US" sz="37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vi-VN" sz="3700" i="1">
                        <a:solidFill>
                          <a:prstClr val="black"/>
                        </a:solidFill>
                        <a:latin typeface="Cambria Math" panose="02040503050406030204" pitchFamily="18" charset="0"/>
                        <a:ea typeface="Dotum" panose="020B0600000101010101" pitchFamily="34" charset="-127"/>
                        <a:cs typeface="Cambria Math" panose="020405030504060302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iu-Cans-CA" sz="3600" i="1" kern="0">
                        <a:solidFill>
                          <a:prstClr val="black"/>
                        </a:solidFill>
                        <a:latin typeface="Cambria Math" panose="02040503050406030204" pitchFamily="18" charset="0"/>
                        <a:cs typeface="Arial"/>
                        <a:sym typeface="Arial"/>
                      </a:rPr>
                      <m:t>ᔕ</m:t>
                    </m:r>
                    <m:r>
                      <a:rPr lang="en-US" sz="3600" i="1" kern="0">
                        <a:solidFill>
                          <a:prstClr val="black"/>
                        </a:solidFill>
                        <a:latin typeface="Cambria Math" panose="02040503050406030204" pitchFamily="18" charset="0"/>
                        <a:cs typeface="Arial"/>
                        <a:sym typeface="Arial"/>
                      </a:rPr>
                      <m:t> </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𝑔</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700">
                    <a:solidFill>
                      <a:prstClr val="black"/>
                    </a:solidFill>
                    <a:ea typeface="Dotum" panose="020B0600000101010101" pitchFamily="34" charset="-127"/>
                    <a:cs typeface="Arial" panose="020B0604020202020204" pitchFamily="34" charset="0"/>
                  </a:rPr>
                  <a:t> </a:t>
                </a:r>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8238106" y="6291335"/>
                <a:ext cx="9745094" cy="16176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189512" y="8125382"/>
                <a:ext cx="8987525" cy="1040028"/>
              </a:xfrm>
              <a:prstGeom prst="rect">
                <a:avLst/>
              </a:prstGeom>
            </p:spPr>
            <p:txBody>
              <a:bodyPr wrap="none">
                <a:spAutoFit/>
              </a:bodyPr>
              <a:lstStyle/>
              <a:p>
                <a:pPr lvl="0" algn="just">
                  <a:lnSpc>
                    <a:spcPct val="150000"/>
                  </a:lnSpc>
                </a:pPr>
                <a14:m>
                  <m:oMath xmlns:m="http://schemas.openxmlformats.org/officeDocument/2006/math">
                    <m:r>
                      <a:rPr lang="vi-VN" sz="3700" b="1" i="1">
                        <a:solidFill>
                          <a:prstClr val="black"/>
                        </a:solidFill>
                        <a:latin typeface="Cambria Math" panose="02040503050406030204" pitchFamily="18" charset="0"/>
                        <a:ea typeface="Dotum" panose="020B0600000101010101" pitchFamily="34" charset="-127"/>
                        <a:cs typeface="Cambria Math" panose="020405030504060302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e>
                    </m:acc>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acc>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e>
                    </m:acc>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acc>
                  </m:oMath>
                </a14:m>
                <a:r>
                  <a:rPr lang="vi-VN" sz="3700">
                    <a:solidFill>
                      <a:prstClr val="black"/>
                    </a:solidFill>
                    <a:ea typeface="Dotum" panose="020B0600000101010101" pitchFamily="34" charset="-127"/>
                    <a:cs typeface="Arial" panose="020B0604020202020204" pitchFamily="34" charset="0"/>
                  </a:rPr>
                  <a:t> (các cặp góc tương ứng)</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8189512" y="8125382"/>
                <a:ext cx="8987525" cy="1040028"/>
              </a:xfrm>
              <a:prstGeom prst="rect">
                <a:avLst/>
              </a:prstGeom>
              <a:blipFill>
                <a:blip r:embed="rId10"/>
                <a:stretch>
                  <a:fillRect r="-1220" b="-8772"/>
                </a:stretch>
              </a:blipFill>
            </p:spPr>
            <p:txBody>
              <a:bodyPr/>
              <a:lstStyle/>
              <a:p>
                <a:r>
                  <a:rPr lang="en-US">
                    <a:noFill/>
                  </a:rPr>
                  <a:t> </a:t>
                </a:r>
              </a:p>
            </p:txBody>
          </p:sp>
        </mc:Fallback>
      </mc:AlternateContent>
    </p:spTree>
    <p:extLst>
      <p:ext uri="{BB962C8B-B14F-4D97-AF65-F5344CB8AC3E}">
        <p14:creationId xmlns:p14="http://schemas.microsoft.com/office/powerpoint/2010/main" val="409930118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up)">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fade">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wipe(left)">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4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528418" y="478395"/>
            <a:ext cx="17194097" cy="9325456"/>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934706" y="8877300"/>
            <a:ext cx="1517632" cy="472153"/>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934706" y="847322"/>
                <a:ext cx="12237317" cy="882934"/>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800" b="1" i="0" u="none" strike="noStrike" kern="0" cap="none" spc="0" normalizeH="0" baseline="0" noProof="0" smtClean="0">
                    <a:ln>
                      <a:noFill/>
                    </a:ln>
                    <a:solidFill>
                      <a:srgbClr val="FFFFFF"/>
                    </a:solidFill>
                    <a:effectLst/>
                    <a:highlight>
                      <a:srgbClr val="CE4D8E"/>
                    </a:highlight>
                    <a:uLnTx/>
                    <a:uFillTx/>
                    <a:cs typeface="Arial"/>
                    <a:sym typeface="Arial"/>
                  </a:rPr>
                  <a:t>Ví dụ 2:</a:t>
                </a:r>
                <a:r>
                  <a:rPr kumimoji="0" lang="en-US" sz="3800" b="0" i="0" u="none" strike="noStrike" kern="1200" cap="none" spc="0" normalizeH="0" baseline="0" noProof="0" smtClean="0">
                    <a:ln>
                      <a:noFill/>
                    </a:ln>
                    <a:solidFill>
                      <a:sysClr val="windowText" lastClr="000000"/>
                    </a:solidFill>
                    <a:effectLst/>
                    <a:uLnTx/>
                    <a:uFillTx/>
                    <a:cs typeface="Arial" panose="020B0604020202020204" pitchFamily="34" charset="0"/>
                    <a:sym typeface="Arial"/>
                  </a:rPr>
                  <a:t> </a:t>
                </a:r>
                <a:r>
                  <a:rPr lang="en-US" sz="3800" smtClean="0">
                    <a:solidFill>
                      <a:sysClr val="windowText" lastClr="000000"/>
                    </a:solidFill>
                    <a:cs typeface="Arial" panose="020B0604020202020204" pitchFamily="34" charset="0"/>
                    <a:sym typeface="Arial"/>
                  </a:rPr>
                  <a:t>Quan sát Hình 71, chứng minh </a:t>
                </a:r>
                <a14:m>
                  <m:oMath xmlns:m="http://schemas.openxmlformats.org/officeDocument/2006/math">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en-US" sz="3800" i="1">
                        <a:solidFill>
                          <a:prstClr val="black"/>
                        </a:solidFill>
                        <a:latin typeface="Cambria Math" panose="02040503050406030204" pitchFamily="18" charset="0"/>
                        <a:ea typeface="Dotum" panose="020B0600000101010101" pitchFamily="34" charset="-127"/>
                      </a:rPr>
                      <m:t>=</m:t>
                    </m:r>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𝐷</m:t>
                        </m:r>
                      </m:e>
                    </m:acc>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e>
                    </m:acc>
                    <m:r>
                      <a:rPr lang="en-US" sz="3800" i="1">
                        <a:solidFill>
                          <a:prstClr val="black"/>
                        </a:solidFill>
                        <a:latin typeface="Cambria Math" panose="02040503050406030204" pitchFamily="18" charset="0"/>
                        <a:ea typeface="Dotum" panose="020B0600000101010101" pitchFamily="34" charset="-127"/>
                      </a:rPr>
                      <m:t>=</m:t>
                    </m:r>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acc>
                  </m:oMath>
                </a14:m>
                <a:endParaRPr lang="vi-VN" sz="3800">
                  <a:solidFill>
                    <a:sysClr val="windowText" lastClr="000000"/>
                  </a:solidFill>
                  <a:cs typeface="Arial" panose="020B0604020202020204" pitchFamily="34" charset="0"/>
                  <a:sym typeface="Aria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34706" y="847322"/>
                <a:ext cx="12237317" cy="882934"/>
              </a:xfrm>
              <a:prstGeom prst="rect">
                <a:avLst/>
              </a:prstGeom>
              <a:blipFill>
                <a:blip r:embed="rId6"/>
                <a:stretch>
                  <a:fillRect l="-1643" b="-26897"/>
                </a:stretch>
              </a:blipFill>
            </p:spPr>
            <p:txBody>
              <a:bodyPr/>
              <a:lstStyle/>
              <a:p>
                <a:r>
                  <a:rPr lang="en-US">
                    <a:noFill/>
                  </a:rPr>
                  <a:t> </a:t>
                </a:r>
              </a:p>
            </p:txBody>
          </p:sp>
        </mc:Fallback>
      </mc:AlternateContent>
      <p:sp>
        <p:nvSpPr>
          <p:cNvPr id="12" name="Rectangle 11"/>
          <p:cNvSpPr/>
          <p:nvPr/>
        </p:nvSpPr>
        <p:spPr>
          <a:xfrm>
            <a:off x="11125200" y="211154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7219760" y="3093201"/>
                <a:ext cx="10278461" cy="6066854"/>
              </a:xfrm>
              <a:prstGeom prst="rect">
                <a:avLst/>
              </a:prstGeom>
            </p:spPr>
            <p:txBody>
              <a:bodyPr wrap="square">
                <a:spAutoFit/>
              </a:bodyPr>
              <a:lstStyle/>
              <a:p>
                <a:pPr algn="just">
                  <a:lnSpc>
                    <a:spcPct val="150000"/>
                  </a:lnSpc>
                  <a:spcBef>
                    <a:spcPts val="600"/>
                  </a:spcBef>
                  <a:spcAft>
                    <a:spcPts val="600"/>
                  </a:spcAft>
                </a:pPr>
                <a:r>
                  <a:rPr lang="en-US" sz="3800" smtClean="0">
                    <a:solidFill>
                      <a:schemeClr val="bg1">
                        <a:lumMod val="10000"/>
                      </a:schemeClr>
                    </a:solidFill>
                  </a:rPr>
                  <a:t>Xét hai tam giác </a:t>
                </a:r>
                <a14:m>
                  <m:oMath xmlns:m="http://schemas.openxmlformats.org/officeDocument/2006/math">
                    <m:r>
                      <a:rPr lang="en-US" sz="3800" b="0" i="1" smtClean="0">
                        <a:solidFill>
                          <a:schemeClr val="bg1">
                            <a:lumMod val="10000"/>
                          </a:schemeClr>
                        </a:solidFill>
                        <a:latin typeface="Cambria Math" panose="02040503050406030204" pitchFamily="18" charset="0"/>
                      </a:rPr>
                      <m:t>𝐼𝐴𝐶</m:t>
                    </m:r>
                  </m:oMath>
                </a14:m>
                <a:r>
                  <a:rPr lang="en-US" sz="3800" smtClean="0">
                    <a:solidFill>
                      <a:prstClr val="black"/>
                    </a:solidFill>
                    <a:ea typeface="Arial" panose="020B0604020202020204" pitchFamily="34" charset="0"/>
                    <a:cs typeface="Times New Roman" panose="02020603050405020304" pitchFamily="18" charset="0"/>
                  </a:rPr>
                  <a:t> và </a:t>
                </a:r>
                <a14:m>
                  <m:oMath xmlns:m="http://schemas.openxmlformats.org/officeDocument/2006/math">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𝐼𝐷𝐵</m:t>
                    </m:r>
                    <m:r>
                      <a:rPr lang="en-US" sz="38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3800" smtClean="0">
                    <a:solidFill>
                      <a:prstClr val="black"/>
                    </a:solidFill>
                    <a:ea typeface="Arial" panose="020B0604020202020204" pitchFamily="34" charset="0"/>
                    <a:cs typeface="Times New Roman" panose="02020603050405020304" pitchFamily="18" charset="0"/>
                  </a:rPr>
                  <a:t> ta có:</a:t>
                </a:r>
              </a:p>
              <a:p>
                <a:pPr algn="ctr">
                  <a:lnSpc>
                    <a:spcPct val="150000"/>
                  </a:lnSpc>
                  <a:spcBef>
                    <a:spcPts val="600"/>
                  </a:spcBef>
                  <a:spcAft>
                    <a:spcPts val="600"/>
                  </a:spcAft>
                </a:pPr>
                <a:endParaRPr lang="en-US" sz="3800" i="1" smtClean="0">
                  <a:solidFill>
                    <a:prstClr val="black"/>
                  </a:solidFill>
                  <a:latin typeface="Cambria Math" panose="02040503050406030204" pitchFamily="18" charset="0"/>
                  <a:cs typeface="Times New Roman" panose="02020603050405020304" pitchFamily="18" charset="0"/>
                </a:endParaRPr>
              </a:p>
              <a:p>
                <a:pPr algn="ctr">
                  <a:lnSpc>
                    <a:spcPct val="150000"/>
                  </a:lnSpc>
                  <a:spcBef>
                    <a:spcPts val="600"/>
                  </a:spcBef>
                  <a:spcAft>
                    <a:spcPts val="600"/>
                  </a:spcAft>
                </a:pPr>
                <a:endParaRPr lang="en-US" sz="3800" i="1">
                  <a:solidFill>
                    <a:prstClr val="black"/>
                  </a:solidFill>
                  <a:latin typeface="Cambria Math" panose="02040503050406030204" pitchFamily="18"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acc>
                      <m:accPr>
                        <m:chr m:val="̂"/>
                        <m:ctrlPr>
                          <a:rPr lang="en-US" sz="3800" i="1" smtClean="0">
                            <a:solidFill>
                              <a:prstClr val="black"/>
                            </a:solidFill>
                            <a:latin typeface="Cambria Math" panose="02040503050406030204" pitchFamily="18" charset="0"/>
                            <a:cs typeface="Times New Roman" panose="02020603050405020304" pitchFamily="18" charset="0"/>
                          </a:rPr>
                        </m:ctrlPr>
                      </m:accPr>
                      <m:e>
                        <m:r>
                          <a:rPr lang="en-US" sz="3800" b="0" i="1" smtClean="0">
                            <a:solidFill>
                              <a:prstClr val="black"/>
                            </a:solidFill>
                            <a:latin typeface="Cambria Math" panose="02040503050406030204" pitchFamily="18" charset="0"/>
                            <a:cs typeface="Times New Roman" panose="02020603050405020304" pitchFamily="18" charset="0"/>
                          </a:rPr>
                          <m:t>𝐴𝐼𝐶</m:t>
                        </m:r>
                      </m:e>
                    </m:acc>
                    <m:r>
                      <a:rPr lang="en-US" sz="3800" b="0" i="1" smtClean="0">
                        <a:solidFill>
                          <a:prstClr val="black"/>
                        </a:solidFill>
                        <a:latin typeface="Cambria Math" panose="02040503050406030204" pitchFamily="18" charset="0"/>
                        <a:cs typeface="Times New Roman" panose="02020603050405020304" pitchFamily="18" charset="0"/>
                      </a:rPr>
                      <m:t>=</m:t>
                    </m:r>
                    <m:acc>
                      <m:accPr>
                        <m:chr m:val="̂"/>
                        <m:ctrlPr>
                          <a:rPr lang="en-US" sz="3800" b="0" i="1" smtClean="0">
                            <a:solidFill>
                              <a:prstClr val="black"/>
                            </a:solidFill>
                            <a:latin typeface="Cambria Math" panose="02040503050406030204" pitchFamily="18" charset="0"/>
                            <a:cs typeface="Times New Roman" panose="02020603050405020304" pitchFamily="18" charset="0"/>
                          </a:rPr>
                        </m:ctrlPr>
                      </m:accPr>
                      <m:e>
                        <m:r>
                          <a:rPr lang="en-US" sz="3800" b="0" i="1" smtClean="0">
                            <a:solidFill>
                              <a:prstClr val="black"/>
                            </a:solidFill>
                            <a:latin typeface="Cambria Math" panose="02040503050406030204" pitchFamily="18" charset="0"/>
                            <a:cs typeface="Times New Roman" panose="02020603050405020304" pitchFamily="18" charset="0"/>
                          </a:rPr>
                          <m:t>𝐷𝐼𝐵</m:t>
                        </m:r>
                      </m:e>
                    </m:acc>
                  </m:oMath>
                </a14:m>
                <a:r>
                  <a:rPr lang="en-US" sz="3800" smtClean="0">
                    <a:solidFill>
                      <a:prstClr val="black"/>
                    </a:solidFill>
                    <a:ea typeface="Arial" panose="020B0604020202020204" pitchFamily="34" charset="0"/>
                    <a:cs typeface="Times New Roman" panose="02020603050405020304" pitchFamily="18" charset="0"/>
                  </a:rPr>
                  <a:t> (hai góc đối đỉnh)</a:t>
                </a:r>
              </a:p>
              <a:p>
                <a:pPr algn="ctr">
                  <a:lnSpc>
                    <a:spcPct val="150000"/>
                  </a:lnSpc>
                  <a:spcBef>
                    <a:spcPts val="600"/>
                  </a:spcBef>
                  <a:spcAft>
                    <a:spcPts val="600"/>
                  </a:spcAft>
                </a:pPr>
                <a:r>
                  <a:rPr lang="en-US" sz="3800" smtClean="0">
                    <a:solidFill>
                      <a:prstClr val="black"/>
                    </a:solidFill>
                    <a:ea typeface="Arial" panose="020B0604020202020204" pitchFamily="34" charset="0"/>
                    <a:cs typeface="Times New Roman" panose="02020603050405020304" pitchFamily="18" charset="0"/>
                  </a:rPr>
                  <a:t>Suy ra </a:t>
                </a:r>
                <a14:m>
                  <m:oMath xmlns:m="http://schemas.openxmlformats.org/officeDocument/2006/math">
                    <m:r>
                      <a:rPr lang="da-DK"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lumMod val="10000"/>
                          </a:schemeClr>
                        </a:solidFill>
                        <a:latin typeface="Cambria Math" panose="02040503050406030204" pitchFamily="18" charset="0"/>
                      </a:rPr>
                      <m:t>𝐼𝐴𝐶</m:t>
                    </m:r>
                    <m:r>
                      <a:rPr lang="en-US" sz="3800" b="0" i="1" smtClean="0">
                        <a:solidFill>
                          <a:schemeClr val="bg1">
                            <a:lumMod val="10000"/>
                          </a:schemeClr>
                        </a:solidFill>
                        <a:latin typeface="Cambria Math" panose="02040503050406030204" pitchFamily="18" charset="0"/>
                      </a:rPr>
                      <m:t> </m:t>
                    </m:r>
                    <m:r>
                      <a:rPr lang="iu-Cans-CA" sz="3800" i="1" kern="0">
                        <a:solidFill>
                          <a:prstClr val="black"/>
                        </a:solidFill>
                        <a:latin typeface="Cambria Math" panose="02040503050406030204" pitchFamily="18" charset="0"/>
                        <a:cs typeface="Arial"/>
                        <a:sym typeface="Arial"/>
                      </a:rPr>
                      <m:t>ᔕ</m:t>
                    </m:r>
                    <m:r>
                      <a:rPr lang="en-US" sz="3800" i="1" kern="0">
                        <a:solidFill>
                          <a:prstClr val="black"/>
                        </a:solidFill>
                        <a:latin typeface="Cambria Math" panose="02040503050406030204" pitchFamily="18" charset="0"/>
                        <a:cs typeface="Arial"/>
                        <a:sym typeface="Arial"/>
                      </a:rPr>
                      <m:t> </m:t>
                    </m:r>
                    <m:r>
                      <a:rPr lang="da-DK"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𝐼𝐷𝐵</m:t>
                    </m:r>
                  </m:oMath>
                </a14:m>
                <a:endParaRPr lang="en-US" sz="3800" smtClean="0">
                  <a:solidFill>
                    <a:prstClr val="black"/>
                  </a:solidFill>
                  <a:ea typeface="Arial" panose="020B0604020202020204" pitchFamily="34" charset="0"/>
                  <a:cs typeface="Times New Roman" panose="02020603050405020304" pitchFamily="18" charset="0"/>
                </a:endParaRPr>
              </a:p>
              <a:p>
                <a:pPr algn="ctr">
                  <a:lnSpc>
                    <a:spcPct val="150000"/>
                  </a:lnSpc>
                  <a:spcBef>
                    <a:spcPts val="600"/>
                  </a:spcBef>
                  <a:spcAft>
                    <a:spcPts val="600"/>
                  </a:spcAft>
                </a:pPr>
                <a:r>
                  <a:rPr lang="en-US" sz="3800" smtClean="0">
                    <a:solidFill>
                      <a:prstClr val="black"/>
                    </a:solidFill>
                    <a:ea typeface="Arial" panose="020B0604020202020204" pitchFamily="34" charset="0"/>
                    <a:cs typeface="Times New Roman" panose="02020603050405020304" pitchFamily="18" charset="0"/>
                  </a:rPr>
                  <a:t>Do đó </a:t>
                </a:r>
                <a14:m>
                  <m:oMath xmlns:m="http://schemas.openxmlformats.org/officeDocument/2006/math">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en-US" sz="3800" i="1">
                        <a:solidFill>
                          <a:prstClr val="black"/>
                        </a:solidFill>
                        <a:latin typeface="Cambria Math" panose="02040503050406030204" pitchFamily="18" charset="0"/>
                        <a:ea typeface="Dotum" panose="020B0600000101010101" pitchFamily="34" charset="-127"/>
                      </a:rPr>
                      <m:t>=</m:t>
                    </m:r>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𝐷</m:t>
                        </m:r>
                      </m:e>
                    </m:acc>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e>
                    </m:acc>
                    <m:r>
                      <a:rPr lang="en-US" sz="3800" i="1">
                        <a:solidFill>
                          <a:prstClr val="black"/>
                        </a:solidFill>
                        <a:latin typeface="Cambria Math" panose="02040503050406030204" pitchFamily="18" charset="0"/>
                        <a:ea typeface="Dotum" panose="020B0600000101010101" pitchFamily="34" charset="-127"/>
                      </a:rPr>
                      <m:t>=</m:t>
                    </m:r>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e>
                    </m:acc>
                  </m:oMath>
                </a14:m>
                <a:r>
                  <a:rPr lang="en-US" sz="3800" smtClean="0">
                    <a:solidFill>
                      <a:prstClr val="black"/>
                    </a:solidFill>
                    <a:ea typeface="Arial" panose="020B0604020202020204" pitchFamily="34" charset="0"/>
                    <a:cs typeface="Times New Roman" panose="02020603050405020304" pitchFamily="18" charset="0"/>
                  </a:rPr>
                  <a:t> (các cặp góc tương ứng)</a:t>
                </a:r>
                <a:endParaRPr lang="en-US" sz="3800">
                  <a:solidFill>
                    <a:prstClr val="black"/>
                  </a:solidFill>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219760" y="3093201"/>
                <a:ext cx="10278461" cy="6066854"/>
              </a:xfrm>
              <a:prstGeom prst="rect">
                <a:avLst/>
              </a:prstGeom>
              <a:blipFill>
                <a:blip r:embed="rId7"/>
                <a:stretch>
                  <a:fillRect l="-1957" r="-415" b="-3112"/>
                </a:stretch>
              </a:blipFill>
            </p:spPr>
            <p:txBody>
              <a:bodyPr/>
              <a:lstStyle/>
              <a:p>
                <a:r>
                  <a:rPr lang="en-US">
                    <a:noFill/>
                  </a:rPr>
                  <a:t> </a:t>
                </a:r>
              </a:p>
            </p:txBody>
          </p:sp>
        </mc:Fallback>
      </mc:AlternateContent>
      <p:pic>
        <p:nvPicPr>
          <p:cNvPr id="10" name="Picture 9"/>
          <p:cNvPicPr>
            <a:picLocks noChangeAspect="1"/>
          </p:cNvPicPr>
          <p:nvPr/>
        </p:nvPicPr>
        <p:blipFill>
          <a:blip r:embed="rId8"/>
          <a:stretch>
            <a:fillRect/>
          </a:stretch>
        </p:blipFill>
        <p:spPr>
          <a:xfrm>
            <a:off x="15697200" y="1058506"/>
            <a:ext cx="1143000" cy="1641544"/>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Lst>
          </a:blip>
          <a:stretch>
            <a:fillRect/>
          </a:stretch>
        </p:blipFill>
        <p:spPr>
          <a:xfrm>
            <a:off x="838200" y="3108521"/>
            <a:ext cx="6047143" cy="443413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017846" y="3662800"/>
                <a:ext cx="4421082" cy="2447786"/>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cs typeface="Times New Roman" panose="02020603050405020304" pitchFamily="18" charset="0"/>
                            </a:rPr>
                            <m:t>𝐼𝐴</m:t>
                          </m:r>
                        </m:num>
                        <m:den>
                          <m:r>
                            <a:rPr lang="en-US" sz="3800" i="1">
                              <a:solidFill>
                                <a:prstClr val="black"/>
                              </a:solidFill>
                              <a:latin typeface="Cambria Math" panose="02040503050406030204" pitchFamily="18" charset="0"/>
                              <a:cs typeface="Times New Roman" panose="02020603050405020304" pitchFamily="18" charset="0"/>
                            </a:rPr>
                            <m:t>𝐼𝐷</m:t>
                          </m:r>
                        </m:den>
                      </m:f>
                      <m:r>
                        <a:rPr lang="en-US" sz="3800" i="1">
                          <a:solidFill>
                            <a:prstClr val="black"/>
                          </a:solidFill>
                          <a:latin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cs typeface="Times New Roman" panose="02020603050405020304" pitchFamily="18" charset="0"/>
                            </a:rPr>
                            <m:t>4</m:t>
                          </m:r>
                        </m:num>
                        <m:den>
                          <m:f>
                            <m:fPr>
                              <m:ctrlPr>
                                <a:rPr lang="en-US" sz="3800" i="1">
                                  <a:solidFill>
                                    <a:prstClr val="black"/>
                                  </a:solidFill>
                                  <a:latin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cs typeface="Times New Roman" panose="02020603050405020304" pitchFamily="18" charset="0"/>
                                </a:rPr>
                                <m:t>10</m:t>
                              </m:r>
                            </m:num>
                            <m:den>
                              <m:r>
                                <a:rPr lang="en-US" sz="3800" i="1">
                                  <a:solidFill>
                                    <a:prstClr val="black"/>
                                  </a:solidFill>
                                  <a:latin typeface="Cambria Math" panose="02040503050406030204" pitchFamily="18" charset="0"/>
                                  <a:cs typeface="Times New Roman" panose="02020603050405020304" pitchFamily="18" charset="0"/>
                                </a:rPr>
                                <m:t>3</m:t>
                              </m:r>
                            </m:den>
                          </m:f>
                        </m:den>
                      </m:f>
                      <m:r>
                        <a:rPr lang="en-US" sz="3800" i="1">
                          <a:solidFill>
                            <a:prstClr val="black"/>
                          </a:solidFill>
                          <a:latin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cs typeface="Times New Roman" panose="02020603050405020304" pitchFamily="18" charset="0"/>
                            </a:rPr>
                            <m:t>6</m:t>
                          </m:r>
                        </m:num>
                        <m:den>
                          <m:r>
                            <a:rPr lang="en-US" sz="3800" i="1">
                              <a:solidFill>
                                <a:prstClr val="black"/>
                              </a:solidFill>
                              <a:latin typeface="Cambria Math" panose="02040503050406030204" pitchFamily="18" charset="0"/>
                              <a:cs typeface="Times New Roman" panose="02020603050405020304" pitchFamily="18" charset="0"/>
                            </a:rPr>
                            <m:t>5</m:t>
                          </m:r>
                        </m:den>
                      </m:f>
                      <m:r>
                        <a:rPr lang="en-US" sz="3800" i="1">
                          <a:solidFill>
                            <a:prstClr val="black"/>
                          </a:solidFill>
                          <a:latin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cs typeface="Times New Roman" panose="02020603050405020304" pitchFamily="18" charset="0"/>
                            </a:rPr>
                            <m:t>𝐼𝐶</m:t>
                          </m:r>
                        </m:num>
                        <m:den>
                          <m:r>
                            <a:rPr lang="en-US" sz="3800" i="1">
                              <a:solidFill>
                                <a:prstClr val="black"/>
                              </a:solidFill>
                              <a:latin typeface="Cambria Math" panose="02040503050406030204" pitchFamily="18" charset="0"/>
                              <a:cs typeface="Times New Roman" panose="02020603050405020304" pitchFamily="18" charset="0"/>
                            </a:rPr>
                            <m:t>𝐼𝐵</m:t>
                          </m:r>
                        </m:den>
                      </m:f>
                      <m:r>
                        <a:rPr lang="en-US" sz="3800" i="1">
                          <a:solidFill>
                            <a:prstClr val="black"/>
                          </a:solidFill>
                          <a:latin typeface="Cambria Math" panose="02040503050406030204" pitchFamily="18" charset="0"/>
                          <a:cs typeface="Times New Roman" panose="02020603050405020304" pitchFamily="18" charset="0"/>
                        </a:rPr>
                        <m:t>, </m:t>
                      </m:r>
                    </m:oMath>
                  </m:oMathPara>
                </a14:m>
                <a:endParaRPr lang="en-US" sz="3800">
                  <a:solidFill>
                    <a:prstClr val="black"/>
                  </a:solidFill>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017846" y="3662800"/>
                <a:ext cx="4421082" cy="2447786"/>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1635847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xEl>
                                              <p:pRg st="3" end="3"/>
                                            </p:txEl>
                                          </p:spTgt>
                                        </p:tgtEl>
                                        <p:attrNameLst>
                                          <p:attrName>style.visibility</p:attrName>
                                        </p:attrNameLst>
                                      </p:cBhvr>
                                      <p:to>
                                        <p:strVal val="visible"/>
                                      </p:to>
                                    </p:set>
                                    <p:animEffect transition="in" filter="fade">
                                      <p:cBhvr>
                                        <p:cTn id="34" dur="500"/>
                                        <p:tgtEl>
                                          <p:spTgt spid="1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39" dur="500"/>
                                        <p:tgtEl>
                                          <p:spTgt spid="1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xEl>
                                              <p:pRg st="5" end="5"/>
                                            </p:txEl>
                                          </p:spTgt>
                                        </p:tgtEl>
                                        <p:attrNameLst>
                                          <p:attrName>style.visibility</p:attrName>
                                        </p:attrNameLst>
                                      </p:cBhvr>
                                      <p:to>
                                        <p:strVal val="visible"/>
                                      </p:to>
                                    </p:set>
                                    <p:animEffect transition="in" filter="wipe(left)">
                                      <p:cBhvr>
                                        <p:cTn id="44"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12" name="TextBox 11"/>
          <p:cNvSpPr txBox="1"/>
          <p:nvPr/>
        </p:nvSpPr>
        <p:spPr>
          <a:xfrm>
            <a:off x="7318206" y="448938"/>
            <a:ext cx="3651585"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a:t>
            </a:r>
            <a:r>
              <a:rPr kumimoji="0" lang="en-US" sz="45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tập 2</a:t>
            </a:r>
            <a:endParaRPr kumimoji="0" lang="en-US" sz="45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pic>
        <p:nvPicPr>
          <p:cNvPr id="8" name="Picture 7"/>
          <p:cNvPicPr>
            <a:picLocks noChangeAspect="1"/>
          </p:cNvPicPr>
          <p:nvPr/>
        </p:nvPicPr>
        <p:blipFill>
          <a:blip r:embed="rId4"/>
          <a:stretch>
            <a:fillRect/>
          </a:stretch>
        </p:blipFill>
        <p:spPr>
          <a:xfrm>
            <a:off x="16078200" y="-114300"/>
            <a:ext cx="1990490" cy="1979692"/>
          </a:xfrm>
          <a:prstGeom prst="rect">
            <a:avLst/>
          </a:prstGeom>
        </p:spPr>
      </p:pic>
      <p:pic>
        <p:nvPicPr>
          <p:cNvPr id="14" name="Picture 13"/>
          <p:cNvPicPr>
            <a:picLocks noChangeAspect="1"/>
          </p:cNvPicPr>
          <p:nvPr/>
        </p:nvPicPr>
        <p:blipFill>
          <a:blip r:embed="rId5"/>
          <a:stretch>
            <a:fillRect/>
          </a:stretch>
        </p:blipFill>
        <p:spPr>
          <a:xfrm rot="19550114">
            <a:off x="-599267" y="7983921"/>
            <a:ext cx="1692432" cy="1954147"/>
          </a:xfrm>
          <a:prstGeom prst="rect">
            <a:avLst/>
          </a:prstGeom>
        </p:spPr>
      </p:pic>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389523" y="1756117"/>
                <a:ext cx="17508949" cy="187468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600" kern="0" smtClean="0">
                    <a:solidFill>
                      <a:srgbClr val="000000"/>
                    </a:solidFill>
                    <a:latin typeface="+mn-lt"/>
                    <a:cs typeface="Arial"/>
                    <a:sym typeface="Arial"/>
                  </a:rPr>
                  <a:t>Cho góc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𝑥𝑂𝑦</m:t>
                    </m:r>
                  </m:oMath>
                </a14:m>
                <a:r>
                  <a:rPr lang="vi-VN" sz="3600" kern="0">
                    <a:solidFill>
                      <a:srgbClr val="000000"/>
                    </a:solidFill>
                    <a:latin typeface="+mn-lt"/>
                    <a:cs typeface="Arial"/>
                    <a:sym typeface="Arial"/>
                  </a:rPr>
                  <a:t>. Trên tia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𝑂𝑥</m:t>
                    </m:r>
                  </m:oMath>
                </a14:m>
                <a:r>
                  <a:rPr lang="vi-VN" sz="3600" kern="0">
                    <a:solidFill>
                      <a:srgbClr val="000000"/>
                    </a:solidFill>
                    <a:latin typeface="+mn-lt"/>
                    <a:cs typeface="Arial"/>
                    <a:sym typeface="Arial"/>
                  </a:rPr>
                  <a:t> lấy các điểm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𝐴</m:t>
                    </m:r>
                    <m:r>
                      <a:rPr lang="vi-VN" sz="3600" i="1" kern="0" smtClean="0">
                        <a:solidFill>
                          <a:srgbClr val="000000"/>
                        </a:solidFill>
                        <a:latin typeface="Cambria Math" panose="02040503050406030204" pitchFamily="18" charset="0"/>
                        <a:cs typeface="Arial"/>
                        <a:sym typeface="Arial"/>
                      </a:rPr>
                      <m:t>, </m:t>
                    </m:r>
                    <m:r>
                      <a:rPr lang="vi-VN" sz="3600" i="1" kern="0" smtClean="0">
                        <a:solidFill>
                          <a:srgbClr val="000000"/>
                        </a:solidFill>
                        <a:latin typeface="Cambria Math" panose="02040503050406030204" pitchFamily="18" charset="0"/>
                        <a:cs typeface="Arial"/>
                        <a:sym typeface="Arial"/>
                      </a:rPr>
                      <m:t>𝐵</m:t>
                    </m:r>
                  </m:oMath>
                </a14:m>
                <a:r>
                  <a:rPr lang="vi-VN" sz="3600" kern="0">
                    <a:solidFill>
                      <a:srgbClr val="000000"/>
                    </a:solidFill>
                    <a:latin typeface="+mn-lt"/>
                    <a:cs typeface="Arial"/>
                    <a:sym typeface="Arial"/>
                  </a:rPr>
                  <a:t> sao cho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𝑂𝐴</m:t>
                    </m:r>
                    <m:r>
                      <a:rPr lang="vi-VN" sz="3600" i="1" kern="0" smtClean="0">
                        <a:solidFill>
                          <a:srgbClr val="000000"/>
                        </a:solidFill>
                        <a:latin typeface="Cambria Math" panose="02040503050406030204" pitchFamily="18" charset="0"/>
                        <a:cs typeface="Arial"/>
                        <a:sym typeface="Arial"/>
                      </a:rPr>
                      <m:t> = 2</m:t>
                    </m:r>
                    <m:r>
                      <a:rPr lang="vi-VN" sz="3600" i="1" kern="0" smtClean="0">
                        <a:solidFill>
                          <a:srgbClr val="000000"/>
                        </a:solidFill>
                        <a:latin typeface="Cambria Math" panose="02040503050406030204" pitchFamily="18" charset="0"/>
                        <a:cs typeface="Arial"/>
                        <a:sym typeface="Arial"/>
                      </a:rPr>
                      <m:t>𝑐𝑚</m:t>
                    </m:r>
                    <m:r>
                      <a:rPr lang="vi-VN" sz="3600" i="1" kern="0" smtClean="0">
                        <a:solidFill>
                          <a:srgbClr val="000000"/>
                        </a:solidFill>
                        <a:latin typeface="Cambria Math" panose="02040503050406030204" pitchFamily="18" charset="0"/>
                        <a:cs typeface="Arial"/>
                        <a:sym typeface="Arial"/>
                      </a:rPr>
                      <m:t>, </m:t>
                    </m:r>
                    <m:r>
                      <a:rPr lang="vi-VN" sz="3600" i="1" kern="0" smtClean="0">
                        <a:solidFill>
                          <a:srgbClr val="000000"/>
                        </a:solidFill>
                        <a:latin typeface="Cambria Math" panose="02040503050406030204" pitchFamily="18" charset="0"/>
                        <a:cs typeface="Arial"/>
                        <a:sym typeface="Arial"/>
                      </a:rPr>
                      <m:t>𝑂𝐵</m:t>
                    </m:r>
                    <m:r>
                      <a:rPr lang="vi-VN" sz="3600" i="1" kern="0" smtClean="0">
                        <a:solidFill>
                          <a:srgbClr val="000000"/>
                        </a:solidFill>
                        <a:latin typeface="Cambria Math" panose="02040503050406030204" pitchFamily="18" charset="0"/>
                        <a:cs typeface="Arial"/>
                        <a:sym typeface="Arial"/>
                      </a:rPr>
                      <m:t> = 9</m:t>
                    </m:r>
                    <m:r>
                      <a:rPr lang="vi-VN" sz="3600" i="1" kern="0" smtClean="0">
                        <a:solidFill>
                          <a:srgbClr val="000000"/>
                        </a:solidFill>
                        <a:latin typeface="Cambria Math" panose="02040503050406030204" pitchFamily="18" charset="0"/>
                        <a:cs typeface="Arial"/>
                        <a:sym typeface="Arial"/>
                      </a:rPr>
                      <m:t>𝑐𝑚</m:t>
                    </m:r>
                  </m:oMath>
                </a14:m>
                <a:r>
                  <a:rPr lang="vi-VN" sz="3600" kern="0">
                    <a:solidFill>
                      <a:srgbClr val="000000"/>
                    </a:solidFill>
                    <a:latin typeface="+mn-lt"/>
                    <a:cs typeface="Arial"/>
                    <a:sym typeface="Arial"/>
                  </a:rPr>
                  <a:t>. Trên tia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𝑂𝑦</m:t>
                    </m:r>
                  </m:oMath>
                </a14:m>
                <a:r>
                  <a:rPr lang="vi-VN" sz="3600" kern="0">
                    <a:solidFill>
                      <a:srgbClr val="000000"/>
                    </a:solidFill>
                    <a:latin typeface="+mn-lt"/>
                    <a:cs typeface="Arial"/>
                    <a:sym typeface="Arial"/>
                  </a:rPr>
                  <a:t> lấy các điểm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𝑀</m:t>
                    </m:r>
                    <m:r>
                      <a:rPr lang="vi-VN" sz="3600" i="1" kern="0">
                        <a:solidFill>
                          <a:srgbClr val="000000"/>
                        </a:solidFill>
                        <a:latin typeface="Cambria Math" panose="02040503050406030204" pitchFamily="18" charset="0"/>
                        <a:cs typeface="Arial"/>
                        <a:sym typeface="Arial"/>
                      </a:rPr>
                      <m:t>, </m:t>
                    </m:r>
                    <m:r>
                      <a:rPr lang="vi-VN" sz="3600" i="1" kern="0" smtClean="0">
                        <a:solidFill>
                          <a:srgbClr val="000000"/>
                        </a:solidFill>
                        <a:latin typeface="Cambria Math" panose="02040503050406030204" pitchFamily="18" charset="0"/>
                        <a:cs typeface="Arial"/>
                        <a:sym typeface="Arial"/>
                      </a:rPr>
                      <m:t>𝑁</m:t>
                    </m:r>
                    <m:r>
                      <a:rPr lang="en-US" sz="3600" i="1" kern="0" smtClean="0">
                        <a:solidFill>
                          <a:srgbClr val="000000"/>
                        </a:solidFill>
                        <a:latin typeface="Cambria Math" panose="02040503050406030204" pitchFamily="18" charset="0"/>
                        <a:cs typeface="Arial"/>
                        <a:sym typeface="Arial"/>
                      </a:rPr>
                      <m:t> </m:t>
                    </m:r>
                  </m:oMath>
                </a14:m>
                <a:r>
                  <a:rPr lang="vi-VN" sz="3600" kern="0" smtClean="0">
                    <a:solidFill>
                      <a:srgbClr val="000000"/>
                    </a:solidFill>
                    <a:latin typeface="+mn-lt"/>
                    <a:cs typeface="Arial"/>
                    <a:sym typeface="Arial"/>
                  </a:rPr>
                  <a:t>sao </a:t>
                </a:r>
                <a:r>
                  <a:rPr lang="vi-VN" sz="3600" kern="0">
                    <a:solidFill>
                      <a:srgbClr val="000000"/>
                    </a:solidFill>
                    <a:latin typeface="+mn-lt"/>
                    <a:cs typeface="Arial"/>
                    <a:sym typeface="Arial"/>
                  </a:rPr>
                  <a:t>cho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𝑂𝑀</m:t>
                    </m:r>
                    <m:r>
                      <a:rPr lang="vi-VN" sz="3600" i="1" kern="0" smtClean="0">
                        <a:solidFill>
                          <a:srgbClr val="000000"/>
                        </a:solidFill>
                        <a:latin typeface="Cambria Math" panose="02040503050406030204" pitchFamily="18" charset="0"/>
                        <a:cs typeface="Arial"/>
                        <a:sym typeface="Arial"/>
                      </a:rPr>
                      <m:t> = 3</m:t>
                    </m:r>
                    <m:r>
                      <a:rPr lang="vi-VN" sz="3600" i="1" kern="0" smtClean="0">
                        <a:solidFill>
                          <a:srgbClr val="000000"/>
                        </a:solidFill>
                        <a:latin typeface="Cambria Math" panose="02040503050406030204" pitchFamily="18" charset="0"/>
                        <a:cs typeface="Arial"/>
                        <a:sym typeface="Arial"/>
                      </a:rPr>
                      <m:t>𝑐𝑚</m:t>
                    </m:r>
                    <m:r>
                      <a:rPr lang="vi-VN" sz="3600" i="1" kern="0" smtClean="0">
                        <a:solidFill>
                          <a:srgbClr val="000000"/>
                        </a:solidFill>
                        <a:latin typeface="Cambria Math" panose="02040503050406030204" pitchFamily="18" charset="0"/>
                        <a:cs typeface="Arial"/>
                        <a:sym typeface="Arial"/>
                      </a:rPr>
                      <m:t>, </m:t>
                    </m:r>
                    <m:r>
                      <a:rPr lang="vi-VN" sz="3600" i="1" kern="0" smtClean="0">
                        <a:solidFill>
                          <a:srgbClr val="000000"/>
                        </a:solidFill>
                        <a:latin typeface="Cambria Math" panose="02040503050406030204" pitchFamily="18" charset="0"/>
                        <a:cs typeface="Arial"/>
                        <a:sym typeface="Arial"/>
                      </a:rPr>
                      <m:t>𝑂𝑁</m:t>
                    </m:r>
                    <m:r>
                      <a:rPr lang="vi-VN" sz="3600" i="1" kern="0" smtClean="0">
                        <a:solidFill>
                          <a:srgbClr val="000000"/>
                        </a:solidFill>
                        <a:latin typeface="Cambria Math" panose="02040503050406030204" pitchFamily="18" charset="0"/>
                        <a:cs typeface="Arial"/>
                        <a:sym typeface="Arial"/>
                      </a:rPr>
                      <m:t> = 6</m:t>
                    </m:r>
                    <m:r>
                      <a:rPr lang="vi-VN" sz="3600" i="1" kern="0" smtClean="0">
                        <a:solidFill>
                          <a:srgbClr val="000000"/>
                        </a:solidFill>
                        <a:latin typeface="Cambria Math" panose="02040503050406030204" pitchFamily="18" charset="0"/>
                        <a:cs typeface="Arial"/>
                        <a:sym typeface="Arial"/>
                      </a:rPr>
                      <m:t>𝑐𝑚</m:t>
                    </m:r>
                  </m:oMath>
                </a14:m>
                <a:r>
                  <a:rPr lang="vi-VN" sz="3600" kern="0">
                    <a:solidFill>
                      <a:srgbClr val="000000"/>
                    </a:solidFill>
                    <a:latin typeface="+mn-lt"/>
                    <a:cs typeface="Arial"/>
                    <a:sym typeface="Arial"/>
                  </a:rPr>
                  <a:t>. Chứng </a:t>
                </a:r>
                <a:r>
                  <a:rPr lang="vi-VN" sz="3600" kern="0" smtClean="0">
                    <a:solidFill>
                      <a:srgbClr val="000000"/>
                    </a:solidFill>
                    <a:latin typeface="+mn-lt"/>
                    <a:cs typeface="Arial"/>
                    <a:sym typeface="Arial"/>
                  </a:rPr>
                  <a:t>minh</a:t>
                </a:r>
                <a:r>
                  <a:rPr lang="en-US" sz="3600" kern="0" smtClean="0">
                    <a:solidFill>
                      <a:srgbClr val="000000"/>
                    </a:solidFill>
                    <a:latin typeface="+mn-lt"/>
                    <a:cs typeface="Arial"/>
                    <a:sym typeface="Arial"/>
                  </a:rPr>
                  <a:t> </a:t>
                </a:r>
                <a14:m>
                  <m:oMath xmlns:m="http://schemas.openxmlformats.org/officeDocument/2006/math">
                    <m:acc>
                      <m:accPr>
                        <m:chr m:val="̂"/>
                        <m:ctrlPr>
                          <a:rPr lang="en-US" sz="3600" i="1">
                            <a:latin typeface="Cambria Math" panose="02040503050406030204" pitchFamily="18" charset="0"/>
                            <a:ea typeface="Dotum" panose="020B0600000101010101" pitchFamily="34" charset="-127"/>
                            <a:cs typeface="Times New Roman" panose="02020603050405020304" pitchFamily="18" charset="0"/>
                          </a:rPr>
                        </m:ctrlPr>
                      </m:accPr>
                      <m:e>
                        <m:r>
                          <a:rPr lang="vi-VN" sz="3600" i="1">
                            <a:latin typeface="Cambria Math" panose="02040503050406030204" pitchFamily="18" charset="0"/>
                            <a:ea typeface="Dotum" panose="020B0600000101010101" pitchFamily="34" charset="-127"/>
                            <a:cs typeface="Times New Roman" panose="02020603050405020304" pitchFamily="18" charset="0"/>
                          </a:rPr>
                          <m:t>𝑂𝐵𝑀</m:t>
                        </m:r>
                      </m:e>
                    </m:acc>
                    <m:r>
                      <a:rPr lang="en-US" sz="3600" b="0" i="0"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600" i="1">
                            <a:latin typeface="Cambria Math" panose="02040503050406030204" pitchFamily="18" charset="0"/>
                            <a:ea typeface="Dotum" panose="020B0600000101010101" pitchFamily="34" charset="-127"/>
                            <a:cs typeface="Times New Roman" panose="02020603050405020304" pitchFamily="18" charset="0"/>
                          </a:rPr>
                        </m:ctrlPr>
                      </m:accPr>
                      <m:e>
                        <m:r>
                          <a:rPr lang="vi-VN" sz="3600" b="0" i="1">
                            <a:effectLst/>
                            <a:latin typeface="Cambria Math" panose="02040503050406030204" pitchFamily="18" charset="0"/>
                            <a:ea typeface="Dotum" panose="020B0600000101010101" pitchFamily="34" charset="-127"/>
                            <a:cs typeface="Times New Roman" panose="02020603050405020304" pitchFamily="18" charset="0"/>
                          </a:rPr>
                          <m:t>𝑂𝑁𝐴</m:t>
                        </m:r>
                      </m:e>
                    </m:acc>
                  </m:oMath>
                </a14:m>
                <a:r>
                  <a:rPr lang="vi-VN" sz="3600" kern="0" smtClean="0">
                    <a:solidFill>
                      <a:srgbClr val="000000"/>
                    </a:solidFill>
                    <a:latin typeface="+mn-lt"/>
                    <a:cs typeface="Arial"/>
                    <a:sym typeface="Arial"/>
                  </a:rPr>
                  <a:t>.</a:t>
                </a:r>
                <a:endParaRPr lang="vi-VN" altLang="en-US" sz="3600" kern="0">
                  <a:solidFill>
                    <a:srgbClr val="000000"/>
                  </a:solidFill>
                  <a:latin typeface="+mn-lt"/>
                  <a:cs typeface="Arial"/>
                  <a:sym typeface="Arial"/>
                </a:endParaRPr>
              </a:p>
            </p:txBody>
          </p:sp>
        </mc:Choice>
        <mc:Fallback xmlns="">
          <p:sp>
            <p:nvSpPr>
              <p:cNvPr id="15" name="Rectangle 1"/>
              <p:cNvSpPr>
                <a:spLocks noRot="1" noChangeAspect="1" noMove="1" noResize="1" noEditPoints="1" noAdjustHandles="1" noChangeArrowheads="1" noChangeShapeType="1" noTextEdit="1"/>
              </p:cNvSpPr>
              <p:nvPr/>
            </p:nvSpPr>
            <p:spPr bwMode="auto">
              <a:xfrm>
                <a:off x="389523" y="1756117"/>
                <a:ext cx="17508949" cy="1874680"/>
              </a:xfrm>
              <a:prstGeom prst="rect">
                <a:avLst/>
              </a:prstGeom>
              <a:blipFill>
                <a:blip r:embed="rId6"/>
                <a:stretch>
                  <a:fillRect l="-557" r="-522" b="-35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Rectangle 15"/>
          <p:cNvSpPr/>
          <p:nvPr/>
        </p:nvSpPr>
        <p:spPr>
          <a:xfrm>
            <a:off x="1283378" y="392430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932485" y="4838700"/>
            <a:ext cx="6657570" cy="5225112"/>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8988523" y="2964000"/>
                <a:ext cx="9144000" cy="3884140"/>
              </a:xfrm>
              <a:prstGeom prst="rect">
                <a:avLst/>
              </a:prstGeom>
            </p:spPr>
            <p:txBody>
              <a:bodyPr>
                <a:spAutoFit/>
              </a:bodyPr>
              <a:lstStyle/>
              <a:p>
                <a:pPr algn="just">
                  <a:lnSpc>
                    <a:spcPct val="150000"/>
                  </a:lnSpc>
                  <a:spcBef>
                    <a:spcPts val="1200"/>
                  </a:spcBef>
                  <a:spcAft>
                    <a:spcPts val="1200"/>
                  </a:spcAft>
                </a:pPr>
                <a:r>
                  <a:rPr lang="en-US" sz="3600">
                    <a:latin typeface="Arial" panose="020B0604020202020204" pitchFamily="34" charset="0"/>
                    <a:ea typeface="Dotum" panose="020B0600000101010101" pitchFamily="34" charset="-127"/>
                    <a:cs typeface="Arial" panose="020B0604020202020204" pitchFamily="34" charset="0"/>
                  </a:rPr>
                  <a:t>Ta có</a:t>
                </a:r>
                <a:r>
                  <a:rPr lang="en-US" sz="36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eqArrPr>
                          <m:e>
                            <m:r>
                              <a:rPr lang="en-US" sz="3600" i="1">
                                <a:effectLst/>
                                <a:latin typeface="Cambria Math" panose="02040503050406030204" pitchFamily="18" charset="0"/>
                                <a:ea typeface="Dotum" panose="020B0600000101010101" pitchFamily="34" charset="-127"/>
                                <a:cs typeface="Times New Roman" panose="02020603050405020304" pitchFamily="18" charset="0"/>
                              </a:rPr>
                              <m:t>&amp;</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𝑂𝐴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𝑂𝑀</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3</m:t>
                                </m:r>
                              </m:den>
                            </m:f>
                          </m:e>
                          <m:e>
                            <m:r>
                              <a:rPr lang="en-US" sz="3600" i="1">
                                <a:effectLst/>
                                <a:latin typeface="Cambria Math" panose="02040503050406030204" pitchFamily="18" charset="0"/>
                                <a:ea typeface="Dotum" panose="020B0600000101010101" pitchFamily="34" charset="-127"/>
                                <a:cs typeface="Times New Roman" panose="02020603050405020304" pitchFamily="18" charset="0"/>
                              </a:rPr>
                              <m:t>&amp;</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𝑂𝑁</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𝑂𝐵</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6</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9</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3</m:t>
                                </m:r>
                              </m:den>
                            </m:f>
                          </m:e>
                        </m:eqArr>
                      </m:e>
                    </m:d>
                    <m:r>
                      <a:rPr lang="en-US" sz="3600" i="1">
                        <a:effectLst/>
                        <a:latin typeface="Cambria Math" panose="02040503050406030204" pitchFamily="18" charset="0"/>
                        <a:ea typeface="Dotum" panose="020B0600000101010101" pitchFamily="34" charset="-127"/>
                        <a:cs typeface="Cambria Math" panose="020405030504060302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𝑂𝐴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𝑂𝑀</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𝑂𝑁</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𝑂𝐵</m:t>
                        </m:r>
                      </m:den>
                    </m:f>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3600">
                    <a:effectLst/>
                    <a:latin typeface="Arial" panose="020B0604020202020204" pitchFamily="34" charset="0"/>
                    <a:ea typeface="Dotum" panose="020B0600000101010101" pitchFamily="34" charset="-127"/>
                    <a:cs typeface="Arial" panose="020B0604020202020204" pitchFamily="34" charset="0"/>
                  </a:rPr>
                  <a:t>Xét hai tam giác </a:t>
                </a:r>
                <a14:m>
                  <m:oMath xmlns:m="http://schemas.openxmlformats.org/officeDocument/2006/math">
                    <m:r>
                      <a:rPr lang="en-US" sz="36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36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3600" i="1">
                        <a:effectLst/>
                        <a:latin typeface="Cambria Math" panose="02040503050406030204" pitchFamily="18" charset="0"/>
                        <a:ea typeface="Dotum" panose="020B0600000101010101" pitchFamily="34" charset="-127"/>
                        <a:cs typeface="Times New Roman" panose="02020603050405020304" pitchFamily="18" charset="0"/>
                      </a:rPr>
                      <m:t>𝐴</m:t>
                    </m:r>
                    <m:r>
                      <a:rPr lang="en-US" sz="3600" i="1">
                        <a:effectLst/>
                        <a:latin typeface="Cambria Math" panose="02040503050406030204" pitchFamily="18" charset="0"/>
                        <a:ea typeface="Dotum" panose="020B0600000101010101" pitchFamily="34" charset="-127"/>
                        <a:cs typeface="Times New Roman" panose="02020603050405020304" pitchFamily="18" charset="0"/>
                      </a:rPr>
                      <m:t>′</m:t>
                    </m:r>
                    <m:r>
                      <a:rPr lang="en-US" sz="3600" i="1">
                        <a:effectLst/>
                        <a:latin typeface="Cambria Math" panose="02040503050406030204" pitchFamily="18" charset="0"/>
                        <a:ea typeface="Dotum" panose="020B0600000101010101" pitchFamily="34" charset="-127"/>
                        <a:cs typeface="Times New Roman" panose="02020603050405020304" pitchFamily="18" charset="0"/>
                      </a:rPr>
                      <m:t>𝐵</m:t>
                    </m:r>
                    <m:r>
                      <a:rPr lang="en-US" sz="3600" i="1">
                        <a:effectLst/>
                        <a:latin typeface="Cambria Math" panose="02040503050406030204" pitchFamily="18" charset="0"/>
                        <a:ea typeface="Dotum" panose="020B0600000101010101" pitchFamily="34" charset="-127"/>
                        <a:cs typeface="Times New Roman" panose="02020603050405020304" pitchFamily="18" charset="0"/>
                      </a:rPr>
                      <m:t>′</m:t>
                    </m:r>
                    <m:r>
                      <a:rPr lang="en-US" sz="3600" i="1">
                        <a:effectLst/>
                        <a:latin typeface="Cambria Math" panose="02040503050406030204" pitchFamily="18" charset="0"/>
                        <a:ea typeface="Dotum" panose="020B0600000101010101" pitchFamily="34" charset="-127"/>
                        <a:cs typeface="Times New Roman" panose="02020603050405020304" pitchFamily="18" charset="0"/>
                      </a:rPr>
                      <m:t>𝐶</m:t>
                    </m:r>
                    <m:r>
                      <a:rPr lang="en-US"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 ta có</a:t>
                </a:r>
                <a:r>
                  <a:rPr lang="en-US" sz="3600" smtClean="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988523" y="2964000"/>
                <a:ext cx="9144000" cy="3884140"/>
              </a:xfrm>
              <a:prstGeom prst="rect">
                <a:avLst/>
              </a:prstGeom>
              <a:blipFill>
                <a:blip r:embed="rId9"/>
                <a:stretch>
                  <a:fillRect l="-2000" b="-2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073632" y="6492313"/>
                <a:ext cx="9144000" cy="3417539"/>
              </a:xfrm>
              <a:prstGeom prst="rect">
                <a:avLst/>
              </a:prstGeom>
            </p:spPr>
            <p:txBody>
              <a:bodyPr>
                <a:spAutoFit/>
              </a:bodyPr>
              <a:lstStyle/>
              <a:p>
                <a:pPr lvl="0" algn="just">
                  <a:lnSpc>
                    <a:spcPct val="150000"/>
                  </a:lnSpc>
                  <a:spcBef>
                    <a:spcPts val="1200"/>
                  </a:spcBef>
                  <a:spcAft>
                    <a:spcPts val="1200"/>
                  </a:spcAft>
                </a:pPr>
                <a:r>
                  <a:rPr lang="en-US" sz="3600" smtClean="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eqArrPr>
                          <m:e>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&amp;</m:t>
                            </m:r>
                            <m:f>
                              <m:fPr>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𝑂𝐴</m:t>
                                </m:r>
                              </m:num>
                              <m:den>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𝑂𝑀</m:t>
                                </m:r>
                              </m:den>
                            </m:f>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𝑂𝑁</m:t>
                                </m:r>
                              </m:num>
                              <m:den>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𝑂𝐵</m:t>
                                </m:r>
                              </m:den>
                            </m:f>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𝑐𝑚𝑡</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e>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&amp;</m:t>
                            </m:r>
                            <m:acc>
                              <m:accPr>
                                <m:chr m:val="̂"/>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m:t>
                                </m:r>
                              </m:e>
                            </m:acc>
                            <m:r>
                              <m:rPr>
                                <m:nor/>
                              </m:rPr>
                              <a:rPr lang="en-US" sz="3600">
                                <a:solidFill>
                                  <a:prstClr val="black"/>
                                </a:solidFill>
                                <a:latin typeface="Arial" panose="020B0604020202020204" pitchFamily="34" charset="0"/>
                                <a:ea typeface="Dotum" panose="020B0600000101010101" pitchFamily="34" charset="-127"/>
                                <a:cs typeface="Arial" panose="020B0604020202020204" pitchFamily="34" charset="0"/>
                              </a:rPr>
                              <m:t>  </m:t>
                            </m:r>
                            <m:r>
                              <m:rPr>
                                <m:nor/>
                              </m:rPr>
                              <a:rPr lang="en-US" sz="3600">
                                <a:solidFill>
                                  <a:prstClr val="black"/>
                                </a:solidFill>
                                <a:latin typeface="Arial" panose="020B0604020202020204" pitchFamily="34" charset="0"/>
                                <a:ea typeface="Dotum" panose="020B0600000101010101" pitchFamily="34" charset="-127"/>
                                <a:cs typeface="Arial" panose="020B0604020202020204" pitchFamily="34" charset="0"/>
                              </a:rPr>
                              <m:t>chung</m:t>
                            </m:r>
                          </m:e>
                        </m:eqArr>
                      </m:e>
                    </m:d>
                    <m:r>
                      <a:rPr lang="en-US" sz="3600" i="1">
                        <a:solidFill>
                          <a:prstClr val="black"/>
                        </a:solidFill>
                        <a:latin typeface="Cambria Math" panose="02040503050406030204" pitchFamily="18" charset="0"/>
                        <a:ea typeface="Dotum" panose="020B0600000101010101" pitchFamily="34" charset="-127"/>
                        <a:cs typeface="Cambria Math" panose="02040503050406030204" pitchFamily="18" charset="0"/>
                      </a:rPr>
                      <m:t>⇒</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𝐴𝑂𝑁</m:t>
                    </m:r>
                    <m:r>
                      <a:rPr lang="iu-Cans-CA" sz="3600" i="1" kern="0">
                        <a:solidFill>
                          <a:prstClr val="black"/>
                        </a:solidFill>
                        <a:latin typeface="Cambria Math" panose="02040503050406030204" pitchFamily="18" charset="0"/>
                        <a:cs typeface="Arial"/>
                        <a:sym typeface="Arial"/>
                      </a:rPr>
                      <m:t>ᔕ</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𝑀𝑂𝐵</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𝑔</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1200"/>
                  </a:spcBef>
                  <a:spcAft>
                    <a:spcPts val="1200"/>
                  </a:spcAft>
                </a:pPr>
                <a14:m>
                  <m:oMath xmlns:m="http://schemas.openxmlformats.org/officeDocument/2006/math">
                    <m:r>
                      <a:rPr lang="vi-VN" sz="3600" b="1" i="1" smtClean="0">
                        <a:solidFill>
                          <a:prstClr val="black"/>
                        </a:solidFill>
                        <a:latin typeface="Cambria Math" panose="02040503050406030204" pitchFamily="18" charset="0"/>
                        <a:ea typeface="Dotum" panose="020B0600000101010101" pitchFamily="34" charset="-127"/>
                        <a:cs typeface="Cambria Math" panose="02040503050406030204" pitchFamily="18" charset="0"/>
                      </a:rPr>
                      <m:t>⇒</m:t>
                    </m:r>
                    <m:acc>
                      <m:accPr>
                        <m:chr m:val="̂"/>
                        <m:ctrlPr>
                          <a:rPr lang="en-US" sz="3600" i="1">
                            <a:solidFill>
                              <a:prstClr val="black"/>
                            </a:solidFill>
                            <a:latin typeface="Cambria Math" panose="02040503050406030204" pitchFamily="18" charset="0"/>
                          </a:rPr>
                        </m:ctrlPr>
                      </m:accPr>
                      <m:e>
                        <m:r>
                          <a:rPr lang="en-US" sz="3600" b="0" i="1">
                            <a:solidFill>
                              <a:prstClr val="black"/>
                            </a:solidFill>
                            <a:latin typeface="Cambria Math" panose="02040503050406030204" pitchFamily="18" charset="0"/>
                          </a:rPr>
                          <m:t>𝑂𝑁𝐴</m:t>
                        </m:r>
                      </m:e>
                    </m:acc>
                    <m:r>
                      <a:rPr lang="en-US" sz="3600" b="0">
                        <a:solidFill>
                          <a:prstClr val="black"/>
                        </a:solidFill>
                        <a:latin typeface="Cambria Math" panose="02040503050406030204" pitchFamily="18" charset="0"/>
                      </a:rPr>
                      <m:t>=</m:t>
                    </m:r>
                    <m:acc>
                      <m:accPr>
                        <m:chr m:val="̂"/>
                        <m:ctrlPr>
                          <a:rPr lang="en-US" sz="3600" i="1">
                            <a:solidFill>
                              <a:prstClr val="black"/>
                            </a:solidFill>
                            <a:latin typeface="Cambria Math" panose="02040503050406030204" pitchFamily="18" charset="0"/>
                          </a:rPr>
                        </m:ctrlPr>
                      </m:accPr>
                      <m:e>
                        <m:r>
                          <a:rPr lang="en-US" sz="3600" b="0" i="1">
                            <a:solidFill>
                              <a:prstClr val="black"/>
                            </a:solidFill>
                            <a:latin typeface="Cambria Math" panose="02040503050406030204" pitchFamily="18" charset="0"/>
                          </a:rPr>
                          <m:t>𝑂𝐵𝑀</m:t>
                        </m:r>
                      </m:e>
                    </m:acc>
                  </m:oMath>
                </a14:m>
                <a:r>
                  <a:rPr lang="en-US" sz="3600" smtClean="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hai </a:t>
                </a:r>
                <a:r>
                  <a:rPr lang="en-US" sz="3600" smtClean="0">
                    <a:solidFill>
                      <a:prstClr val="black"/>
                    </a:solidFill>
                    <a:latin typeface="Arial" panose="020B0604020202020204" pitchFamily="34" charset="0"/>
                    <a:ea typeface="Dotum" panose="020B0600000101010101" pitchFamily="34" charset="-127"/>
                    <a:cs typeface="Arial" panose="020B0604020202020204" pitchFamily="34" charset="0"/>
                  </a:rPr>
                  <a:t>góc </a:t>
                </a:r>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tương ứng)</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073632" y="6492313"/>
                <a:ext cx="9144000" cy="3417539"/>
              </a:xfrm>
              <a:prstGeom prst="rect">
                <a:avLst/>
              </a:prstGeom>
              <a:blipFill>
                <a:blip r:embed="rId10"/>
                <a:stretch>
                  <a:fillRect b="-2496"/>
                </a:stretch>
              </a:blipFill>
            </p:spPr>
            <p:txBody>
              <a:bodyPr/>
              <a:lstStyle/>
              <a:p>
                <a:r>
                  <a:rPr lang="en-US">
                    <a:noFill/>
                  </a:rPr>
                  <a:t> </a:t>
                </a:r>
              </a:p>
            </p:txBody>
          </p:sp>
        </mc:Fallback>
      </mc:AlternateContent>
    </p:spTree>
    <p:extLst>
      <p:ext uri="{BB962C8B-B14F-4D97-AF65-F5344CB8AC3E}">
        <p14:creationId xmlns:p14="http://schemas.microsoft.com/office/powerpoint/2010/main" val="10676443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wipe(up)">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wipe(down)">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wipe(left)">
                                      <p:cBhvr>
                                        <p:cTn id="39" dur="500"/>
                                        <p:tgtEl>
                                          <p:spTgt spid="1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44"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914400" y="800099"/>
            <a:ext cx="16825557" cy="87630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 uri="{96DAC541-7B7A-43D3-8B79-37D633B846F1}">
                  <asvg:svgBlip xmlns:asvg="http://schemas.microsoft.com/office/drawing/2016/SVG/main" xmlns="" r:embed="rId7"/>
                </a:ext>
              </a:extLst>
            </a:blip>
            <a:stretch>
              <a:fillRect/>
            </a:stretch>
          </a:blipFill>
        </p:spPr>
      </p:sp>
      <p:sp>
        <p:nvSpPr>
          <p:cNvPr id="4" name="TextBox 4"/>
          <p:cNvSpPr txBox="1"/>
          <p:nvPr/>
        </p:nvSpPr>
        <p:spPr>
          <a:xfrm>
            <a:off x="304422" y="2377269"/>
            <a:ext cx="17443556" cy="5193729"/>
          </a:xfrm>
          <a:prstGeom prst="rect">
            <a:avLst/>
          </a:prstGeom>
        </p:spPr>
        <p:txBody>
          <a:bodyPr wrap="square" lIns="0" tIns="0" rIns="0" bIns="0" rtlCol="0" anchor="t">
            <a:spAutoFit/>
          </a:bodyPr>
          <a:lstStyle/>
          <a:p>
            <a:pPr lvl="0" algn="ctr">
              <a:lnSpc>
                <a:spcPct val="150000"/>
              </a:lnSpc>
            </a:pPr>
            <a:r>
              <a:rPr lang="vi-VN" sz="7500" b="1">
                <a:solidFill>
                  <a:srgbClr val="8F5B43"/>
                </a:solidFill>
                <a:cs typeface="Arial" panose="020B0604020202020204" pitchFamily="34" charset="0"/>
              </a:rPr>
              <a:t>II. Áp dụng trường hợp </a:t>
            </a:r>
            <a:endParaRPr lang="en-US" sz="7500" b="1" smtClean="0">
              <a:solidFill>
                <a:srgbClr val="8F5B43"/>
              </a:solidFill>
              <a:cs typeface="Arial" panose="020B0604020202020204" pitchFamily="34" charset="0"/>
            </a:endParaRPr>
          </a:p>
          <a:p>
            <a:pPr lvl="0" algn="ctr">
              <a:lnSpc>
                <a:spcPct val="150000"/>
              </a:lnSpc>
            </a:pPr>
            <a:r>
              <a:rPr lang="vi-VN" sz="7500" b="1" smtClean="0">
                <a:solidFill>
                  <a:srgbClr val="8F5B43"/>
                </a:solidFill>
                <a:cs typeface="Arial" panose="020B0604020202020204" pitchFamily="34" charset="0"/>
              </a:rPr>
              <a:t>đồng </a:t>
            </a:r>
            <a:r>
              <a:rPr lang="vi-VN" sz="7500" b="1">
                <a:solidFill>
                  <a:srgbClr val="8F5B43"/>
                </a:solidFill>
                <a:cs typeface="Arial" panose="020B0604020202020204" pitchFamily="34" charset="0"/>
              </a:rPr>
              <a:t>dạng </a:t>
            </a:r>
            <a:r>
              <a:rPr lang="vi-VN" sz="7500" b="1" smtClean="0">
                <a:solidFill>
                  <a:srgbClr val="8F5B43"/>
                </a:solidFill>
                <a:cs typeface="Arial" panose="020B0604020202020204" pitchFamily="34" charset="0"/>
              </a:rPr>
              <a:t>thứ </a:t>
            </a:r>
            <a:r>
              <a:rPr lang="vi-VN" sz="7500" b="1">
                <a:solidFill>
                  <a:srgbClr val="8F5B43"/>
                </a:solidFill>
                <a:cs typeface="Arial" panose="020B0604020202020204" pitchFamily="34" charset="0"/>
              </a:rPr>
              <a:t>hai </a:t>
            </a:r>
            <a:r>
              <a:rPr lang="vi-VN" sz="7500" b="1" smtClean="0">
                <a:solidFill>
                  <a:srgbClr val="8F5B43"/>
                </a:solidFill>
                <a:cs typeface="Arial" panose="020B0604020202020204" pitchFamily="34" charset="0"/>
              </a:rPr>
              <a:t>của</a:t>
            </a:r>
            <a:r>
              <a:rPr lang="en-US" sz="7500" b="1" smtClean="0">
                <a:solidFill>
                  <a:srgbClr val="8F5B43"/>
                </a:solidFill>
                <a:cs typeface="Arial" panose="020B0604020202020204" pitchFamily="34" charset="0"/>
              </a:rPr>
              <a:t> </a:t>
            </a:r>
            <a:r>
              <a:rPr lang="vi-VN" sz="7500" b="1" smtClean="0">
                <a:solidFill>
                  <a:srgbClr val="8F5B43"/>
                </a:solidFill>
                <a:cs typeface="Arial" panose="020B0604020202020204" pitchFamily="34" charset="0"/>
              </a:rPr>
              <a:t> tam </a:t>
            </a:r>
            <a:r>
              <a:rPr lang="vi-VN" sz="7500" b="1">
                <a:solidFill>
                  <a:srgbClr val="8F5B43"/>
                </a:solidFill>
                <a:cs typeface="Arial" panose="020B0604020202020204" pitchFamily="34" charset="0"/>
              </a:rPr>
              <a:t>giác </a:t>
            </a:r>
            <a:endParaRPr lang="en-US" sz="7500" b="1" smtClean="0">
              <a:solidFill>
                <a:srgbClr val="8F5B43"/>
              </a:solidFill>
              <a:cs typeface="Arial" panose="020B0604020202020204" pitchFamily="34" charset="0"/>
            </a:endParaRPr>
          </a:p>
          <a:p>
            <a:pPr lvl="0" algn="ctr">
              <a:lnSpc>
                <a:spcPct val="150000"/>
              </a:lnSpc>
            </a:pPr>
            <a:r>
              <a:rPr lang="vi-VN" sz="7500" b="1" smtClean="0">
                <a:solidFill>
                  <a:srgbClr val="8F5B43"/>
                </a:solidFill>
                <a:cs typeface="Arial" panose="020B0604020202020204" pitchFamily="34" charset="0"/>
              </a:rPr>
              <a:t>vào </a:t>
            </a:r>
            <a:r>
              <a:rPr lang="vi-VN" sz="7500" b="1">
                <a:solidFill>
                  <a:srgbClr val="8F5B43"/>
                </a:solidFill>
                <a:cs typeface="Arial" panose="020B0604020202020204" pitchFamily="34" charset="0"/>
              </a:rPr>
              <a:t>tam giác vuông</a:t>
            </a:r>
            <a:endParaRPr lang="en-US" sz="7500" b="1">
              <a:solidFill>
                <a:srgbClr val="8F5B43"/>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8"/>
          <a:stretch>
            <a:fillRect/>
          </a:stretch>
        </p:blipFill>
        <p:spPr>
          <a:xfrm rot="441893" flipH="1">
            <a:off x="14599697" y="5992678"/>
            <a:ext cx="2554214" cy="3420823"/>
          </a:xfrm>
          <a:prstGeom prst="rect">
            <a:avLst/>
          </a:prstGeom>
        </p:spPr>
      </p:pic>
    </p:spTree>
    <p:extLst>
      <p:ext uri="{BB962C8B-B14F-4D97-AF65-F5344CB8AC3E}">
        <p14:creationId xmlns:p14="http://schemas.microsoft.com/office/powerpoint/2010/main" val="34105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626652" y="45537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xmlns:a14="http://schemas.microsoft.com/office/drawing/2010/main">
        <mc:Choice Requires="a14">
          <p:sp>
            <p:nvSpPr>
              <p:cNvPr id="18" name="Rectangle 17"/>
              <p:cNvSpPr/>
              <p:nvPr/>
            </p:nvSpPr>
            <p:spPr>
              <a:xfrm>
                <a:off x="1412990" y="807813"/>
                <a:ext cx="10820400" cy="3545522"/>
              </a:xfrm>
              <a:prstGeom prst="rect">
                <a:avLst/>
              </a:prstGeom>
            </p:spPr>
            <p:txBody>
              <a:bodyPr wrap="square">
                <a:spAutoFit/>
              </a:bodyPr>
              <a:lstStyle/>
              <a:p>
                <a:pPr marL="685800" lvl="0" indent="-685800" algn="just" defTabSz="1828800">
                  <a:lnSpc>
                    <a:spcPct val="150000"/>
                  </a:lnSpc>
                  <a:buClr>
                    <a:srgbClr val="C00000"/>
                  </a:buClr>
                  <a:buFont typeface="Wingdings" panose="05000000000000000000" pitchFamily="2" charset="2"/>
                  <a:buChar char="q"/>
                  <a:defRPr/>
                </a:pPr>
                <a:r>
                  <a:rPr kumimoji="0" lang="en-US" sz="3800" b="1"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HĐ2</a:t>
                </a:r>
                <a:r>
                  <a:rPr kumimoji="0" lang="en-US" sz="3800" b="0"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a:t>
                </a:r>
                <a:r>
                  <a:rPr kumimoji="0" lang="en-US" sz="3800" b="0" i="0" u="none" strike="noStrike" kern="0" cap="none" spc="0" normalizeH="0" baseline="0" noProof="0" smtClean="0">
                    <a:ln>
                      <a:noFill/>
                    </a:ln>
                    <a:solidFill>
                      <a:srgbClr val="F7F7F7">
                        <a:lumMod val="10000"/>
                      </a:srgbClr>
                    </a:solidFill>
                    <a:effectLst/>
                    <a:uLnTx/>
                    <a:uFillTx/>
                    <a:latin typeface="Arial"/>
                    <a:ea typeface="Dotum" panose="020B0600000101010101" pitchFamily="34" charset="-127"/>
                    <a:cs typeface="Times New Roman" panose="02020603050405020304" pitchFamily="18" charset="0"/>
                    <a:sym typeface="Arial"/>
                  </a:rPr>
                  <a:t> </a:t>
                </a:r>
                <a:r>
                  <a:rPr lang="vi-VN" sz="3800" kern="0">
                    <a:solidFill>
                      <a:srgbClr val="000000"/>
                    </a:solidFill>
                    <a:latin typeface="Arial"/>
                    <a:cs typeface="Arial"/>
                    <a:sym typeface="Arial"/>
                  </a:rPr>
                  <a:t>Cho hai tam giác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𝐴𝐵𝐶</m:t>
                    </m:r>
                  </m:oMath>
                </a14:m>
                <a:r>
                  <a:rPr lang="vi-VN" sz="3800" kern="0">
                    <a:solidFill>
                      <a:srgbClr val="000000"/>
                    </a:solidFill>
                    <a:latin typeface="Arial"/>
                    <a:cs typeface="Arial"/>
                    <a:sym typeface="Arial"/>
                  </a:rPr>
                  <a:t> và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𝐶</m:t>
                    </m:r>
                    <m:r>
                      <a:rPr lang="vi-VN" sz="3800" i="1" kern="0" smtClean="0">
                        <a:solidFill>
                          <a:srgbClr val="000000"/>
                        </a:solidFill>
                        <a:latin typeface="Cambria Math" panose="02040503050406030204" pitchFamily="18" charset="0"/>
                        <a:cs typeface="Arial"/>
                        <a:sym typeface="Arial"/>
                      </a:rPr>
                      <m:t>’ </m:t>
                    </m:r>
                  </m:oMath>
                </a14:m>
                <a:r>
                  <a:rPr lang="vi-VN" sz="3800" kern="0">
                    <a:solidFill>
                      <a:srgbClr val="000000"/>
                    </a:solidFill>
                    <a:latin typeface="Arial"/>
                    <a:cs typeface="Arial"/>
                    <a:sym typeface="Arial"/>
                  </a:rPr>
                  <a:t>có:</a:t>
                </a:r>
              </a:p>
              <a:p>
                <a:pPr algn="ctr" defTabSz="1828800">
                  <a:lnSpc>
                    <a:spcPct val="150000"/>
                  </a:lnSpc>
                  <a:buClr>
                    <a:srgbClr val="C00000"/>
                  </a:buClr>
                  <a:defRPr/>
                </a:pPr>
                <a14:m>
                  <m:oMathPara xmlns:m="http://schemas.openxmlformats.org/officeDocument/2006/math">
                    <m:oMathParaPr>
                      <m:jc m:val="centerGroup"/>
                    </m:oMathParaPr>
                    <m:oMath xmlns:m="http://schemas.openxmlformats.org/officeDocument/2006/math">
                      <m:acc>
                        <m:accPr>
                          <m:chr m:val="̂"/>
                          <m:ctrlPr>
                            <a:rPr lang="en-US" sz="3800" i="1" smtClean="0">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vi-VN" sz="38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cs typeface="Times New Roman" panose="02020603050405020304" pitchFamily="18" charset="0"/>
                            </a:rPr>
                          </m:ctrlPr>
                        </m:accPr>
                        <m:e>
                          <m:r>
                            <a:rPr lang="vi-VN" sz="3800" i="1">
                              <a:effectLst/>
                              <a:latin typeface="Cambria Math" panose="02040503050406030204" pitchFamily="18" charset="0"/>
                              <a:ea typeface="Arial" panose="020B0604020202020204" pitchFamily="34" charset="0"/>
                              <a:cs typeface="Times New Roman" panose="02020603050405020304" pitchFamily="18" charset="0"/>
                            </a:rPr>
                            <m:t>𝐴</m:t>
                          </m:r>
                        </m:e>
                      </m:acc>
                      <m:r>
                        <a:rPr lang="vi-VN" sz="3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effectLst/>
                              <a:latin typeface="Cambria Math" panose="02040503050406030204" pitchFamily="18"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90</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latin typeface="Cambria Math" panose="02040503050406030204" pitchFamily="18" charset="0"/>
                              <a:cs typeface="Times New Roman" panose="02020603050405020304" pitchFamily="18" charset="0"/>
                            </a:rPr>
                          </m:ctrlPr>
                        </m:fPr>
                        <m:num>
                          <m:sSup>
                            <m:sSupPr>
                              <m:ctrlPr>
                                <a:rPr lang="en-US" sz="3800" i="1">
                                  <a:effectLst/>
                                  <a:latin typeface="Cambria Math" panose="02040503050406030204" pitchFamily="18"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𝐴</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3800" i="1">
                                  <a:effectLst/>
                                  <a:latin typeface="Cambria Math" panose="02040503050406030204" pitchFamily="18"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𝐵</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vi-VN" sz="3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vi-VN"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cs typeface="Times New Roman" panose="02020603050405020304" pitchFamily="18" charset="0"/>
                            </a:rPr>
                          </m:ctrlPr>
                        </m:fPr>
                        <m:num>
                          <m:sSup>
                            <m:sSupPr>
                              <m:ctrlPr>
                                <a:rPr lang="en-US" sz="3800" i="1">
                                  <a:effectLst/>
                                  <a:latin typeface="Cambria Math" panose="02040503050406030204" pitchFamily="18"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𝐴</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3800" i="1">
                                  <a:effectLst/>
                                  <a:latin typeface="Cambria Math" panose="02040503050406030204" pitchFamily="18"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𝐶</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vi-VN" sz="3800" i="1">
                              <a:effectLst/>
                              <a:latin typeface="Cambria Math" panose="02040503050406030204" pitchFamily="18" charset="0"/>
                              <a:ea typeface="Arial" panose="020B0604020202020204" pitchFamily="34" charset="0"/>
                              <a:cs typeface="Times New Roman" panose="02020603050405020304" pitchFamily="18" charset="0"/>
                            </a:rPr>
                            <m:t>𝐴𝐶</m:t>
                          </m:r>
                        </m:den>
                      </m:f>
                      <m:r>
                        <m:rPr>
                          <m:nor/>
                        </m:rPr>
                        <a:rPr lang="en-US" sz="3800" b="0" i="0" kern="0" smtClean="0">
                          <a:solidFill>
                            <a:srgbClr val="000000"/>
                          </a:solidFill>
                          <a:latin typeface="Arial"/>
                          <a:cs typeface="Arial"/>
                          <a:sym typeface="Arial"/>
                        </a:rPr>
                        <m:t> (</m:t>
                      </m:r>
                      <m:r>
                        <m:rPr>
                          <m:nor/>
                        </m:rPr>
                        <a:rPr lang="vi-VN" sz="3800" kern="0">
                          <a:solidFill>
                            <a:srgbClr val="000000"/>
                          </a:solidFill>
                          <a:latin typeface="Arial"/>
                          <a:cs typeface="Arial"/>
                          <a:sym typeface="Arial"/>
                        </a:rPr>
                        <m:t>H</m:t>
                      </m:r>
                      <m:r>
                        <m:rPr>
                          <m:nor/>
                        </m:rPr>
                        <a:rPr lang="vi-VN" sz="3800" kern="0">
                          <a:solidFill>
                            <a:srgbClr val="000000"/>
                          </a:solidFill>
                          <a:latin typeface="Arial"/>
                          <a:cs typeface="Arial"/>
                          <a:sym typeface="Arial"/>
                        </a:rPr>
                        <m:t>ì</m:t>
                      </m:r>
                      <m:r>
                        <m:rPr>
                          <m:nor/>
                        </m:rPr>
                        <a:rPr lang="vi-VN" sz="3800" kern="0">
                          <a:solidFill>
                            <a:srgbClr val="000000"/>
                          </a:solidFill>
                          <a:latin typeface="Arial"/>
                          <a:cs typeface="Arial"/>
                          <a:sym typeface="Arial"/>
                        </a:rPr>
                        <m:t>nh</m:t>
                      </m:r>
                      <m:r>
                        <m:rPr>
                          <m:nor/>
                        </m:rPr>
                        <a:rPr lang="vi-VN" sz="3800" kern="0">
                          <a:solidFill>
                            <a:srgbClr val="000000"/>
                          </a:solidFill>
                          <a:latin typeface="Arial"/>
                          <a:cs typeface="Arial"/>
                          <a:sym typeface="Arial"/>
                        </a:rPr>
                        <m:t> 72). </m:t>
                      </m:r>
                    </m:oMath>
                  </m:oMathPara>
                </a14:m>
                <a:endParaRPr lang="en-US" sz="3800" kern="0" smtClean="0">
                  <a:solidFill>
                    <a:srgbClr val="000000"/>
                  </a:solidFill>
                  <a:latin typeface="Arial"/>
                  <a:cs typeface="Arial"/>
                  <a:sym typeface="Arial"/>
                </a:endParaRPr>
              </a:p>
              <a:p>
                <a:pPr lvl="0" algn="ctr" defTabSz="1828800">
                  <a:lnSpc>
                    <a:spcPct val="150000"/>
                  </a:lnSpc>
                  <a:buClr>
                    <a:srgbClr val="C00000"/>
                  </a:buClr>
                  <a:defRPr/>
                </a:pPr>
                <a:r>
                  <a:rPr lang="vi-VN" sz="3800" kern="0" smtClean="0">
                    <a:solidFill>
                      <a:srgbClr val="000000"/>
                    </a:solidFill>
                    <a:latin typeface="Arial"/>
                    <a:cs typeface="Arial"/>
                    <a:sym typeface="Arial"/>
                  </a:rPr>
                  <a:t>Chứng </a:t>
                </a:r>
                <a:r>
                  <a:rPr lang="vi-VN" sz="3800" kern="0">
                    <a:solidFill>
                      <a:srgbClr val="000000"/>
                    </a:solidFill>
                    <a:latin typeface="Arial"/>
                    <a:cs typeface="Arial"/>
                    <a:sym typeface="Arial"/>
                  </a:rPr>
                  <a:t>minh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𝐶</m:t>
                    </m:r>
                    <m:r>
                      <a:rPr lang="vi-VN" sz="3800" i="1" kern="0" smtClean="0">
                        <a:solidFill>
                          <a:srgbClr val="000000"/>
                        </a:solidFill>
                        <a:latin typeface="Cambria Math" panose="02040503050406030204" pitchFamily="18" charset="0"/>
                        <a:cs typeface="Arial"/>
                        <a:sym typeface="Arial"/>
                      </a:rPr>
                      <m:t>’ ᔕ ∆</m:t>
                    </m:r>
                    <m:r>
                      <a:rPr lang="vi-VN" sz="3800" i="1" kern="0">
                        <a:solidFill>
                          <a:srgbClr val="000000"/>
                        </a:solidFill>
                        <a:latin typeface="Cambria Math" panose="02040503050406030204" pitchFamily="18" charset="0"/>
                        <a:cs typeface="Arial"/>
                        <a:sym typeface="Arial"/>
                      </a:rPr>
                      <m:t>𝐴𝐵𝐶</m:t>
                    </m:r>
                  </m:oMath>
                </a14:m>
                <a:r>
                  <a:rPr lang="vi-VN" sz="3800" kern="0">
                    <a:solidFill>
                      <a:srgbClr val="000000"/>
                    </a:solidFill>
                    <a:latin typeface="Arial"/>
                    <a:cs typeface="Arial"/>
                    <a:sym typeface="Arial"/>
                  </a:rPr>
                  <a:t>.</a:t>
                </a:r>
                <a:endParaRPr kumimoji="0" lang="en-US" sz="3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8" name="Rectangle 17"/>
              <p:cNvSpPr>
                <a:spLocks noRot="1" noChangeAspect="1" noMove="1" noResize="1" noEditPoints="1" noAdjustHandles="1" noChangeArrowheads="1" noChangeShapeType="1" noTextEdit="1"/>
              </p:cNvSpPr>
              <p:nvPr/>
            </p:nvSpPr>
            <p:spPr>
              <a:xfrm>
                <a:off x="1412990" y="807813"/>
                <a:ext cx="10820400" cy="3545522"/>
              </a:xfrm>
              <a:prstGeom prst="rect">
                <a:avLst/>
              </a:prstGeom>
              <a:blipFill>
                <a:blip r:embed="rId4"/>
                <a:stretch>
                  <a:fillRect l="-1690" b="-2926"/>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10901858" y="3411368"/>
            <a:ext cx="6266583" cy="6120063"/>
          </a:xfrm>
          <a:prstGeom prst="rect">
            <a:avLst/>
          </a:prstGeom>
        </p:spPr>
      </p:pic>
      <p:sp>
        <p:nvSpPr>
          <p:cNvPr id="16" name="Rectangle 15"/>
          <p:cNvSpPr/>
          <p:nvPr/>
        </p:nvSpPr>
        <p:spPr>
          <a:xfrm>
            <a:off x="6271596" y="46187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chemeClr val="tx2"/>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2133600" y="5676900"/>
                <a:ext cx="8963052" cy="3746347"/>
              </a:xfrm>
              <a:prstGeom prst="rect">
                <a:avLst/>
              </a:prstGeom>
            </p:spPr>
            <p:txBody>
              <a:bodyPr wrap="square">
                <a:spAutoFit/>
              </a:bodyPr>
              <a:lstStyle/>
              <a:p>
                <a:pPr>
                  <a:lnSpc>
                    <a:spcPct val="150000"/>
                  </a:lnSpc>
                </a:pPr>
                <a:r>
                  <a:rPr lang="vi-VN" sz="3800" smtClean="0">
                    <a:ea typeface="Arial" panose="020B0604020202020204" pitchFamily="34" charset="0"/>
                    <a:cs typeface="Times New Roman" panose="02020603050405020304" pitchFamily="18" charset="0"/>
                  </a:rPr>
                  <a:t>Xét </a:t>
                </a:r>
                <a14:m>
                  <m:oMath xmlns:m="http://schemas.openxmlformats.org/officeDocument/2006/math">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𝐴</m:t>
                    </m:r>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𝐵</m:t>
                    </m:r>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𝐶</m:t>
                    </m:r>
                    <m:r>
                      <a:rPr lang="vi-VN" sz="38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3800">
                    <a:effectLst/>
                    <a:ea typeface="Dotum" panose="020B0600000101010101" pitchFamily="34" charset="-127"/>
                    <a:cs typeface="Times New Roman" panose="02020603050405020304" pitchFamily="18" charset="0"/>
                  </a:rPr>
                  <a:t> và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vi-VN" sz="3800">
                    <a:effectLst/>
                    <a:ea typeface="Dotum" panose="020B0600000101010101" pitchFamily="34" charset="-127"/>
                    <a:cs typeface="Times New Roman" panose="02020603050405020304" pitchFamily="18" charset="0"/>
                  </a:rPr>
                  <a:t> có:</a:t>
                </a:r>
                <a:endParaRPr lang="en-US" sz="3800">
                  <a:effectLst/>
                  <a:ea typeface="Arial" panose="020B060402020202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𝐴</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𝐵</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vi-VN" sz="3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vi-VN"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𝐴</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𝐶</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vi-VN" sz="38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800" b="0" i="0" smtClean="0">
                          <a:effectLst/>
                          <a:latin typeface="Cambria Math" panose="02040503050406030204" pitchFamily="18" charset="0"/>
                          <a:ea typeface="Arial" panose="020B0604020202020204" pitchFamily="34" charset="0"/>
                          <a:cs typeface="Times New Roman" panose="02020603050405020304" pitchFamily="18" charset="0"/>
                        </a:rPr>
                        <m:t>v</m:t>
                      </m:r>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à </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vi-VN" sz="38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a:rPr lang="vi-VN" sz="3800" i="1">
                              <a:effectLst/>
                              <a:latin typeface="Cambria Math" panose="02040503050406030204" pitchFamily="18" charset="0"/>
                              <a:ea typeface="Arial" panose="020B0604020202020204" pitchFamily="34" charset="0"/>
                              <a:cs typeface="Times New Roman" panose="02020603050405020304" pitchFamily="18" charset="0"/>
                            </a:rPr>
                            <m:t>𝐴</m:t>
                          </m:r>
                        </m:e>
                      </m:acc>
                      <m:r>
                        <a:rPr lang="vi-VN" sz="3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90</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𝑜</m:t>
                          </m:r>
                        </m:sup>
                      </m:sSup>
                    </m:oMath>
                  </m:oMathPara>
                </a14:m>
                <a:endParaRPr lang="en-US" sz="3800">
                  <a:effectLst/>
                  <a:ea typeface="Arial" panose="020B0604020202020204" pitchFamily="34"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𝐴</m:t>
                      </m:r>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𝐵</m:t>
                      </m:r>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𝐶</m:t>
                      </m:r>
                      <m:r>
                        <a:rPr lang="vi-VN" sz="3800" i="1" kern="0">
                          <a:solidFill>
                            <a:srgbClr val="000000"/>
                          </a:solidFill>
                          <a:latin typeface="Cambria Math" panose="02040503050406030204" pitchFamily="18" charset="0"/>
                          <a:cs typeface="Arial"/>
                          <a:sym typeface="Arial"/>
                        </a:rPr>
                        <m:t>’ ᔕ ∆</m:t>
                      </m:r>
                      <m:r>
                        <a:rPr lang="vi-VN" sz="3800" i="1" kern="0">
                          <a:solidFill>
                            <a:srgbClr val="000000"/>
                          </a:solidFill>
                          <a:latin typeface="Cambria Math" panose="02040503050406030204" pitchFamily="18" charset="0"/>
                          <a:cs typeface="Arial"/>
                          <a:sym typeface="Arial"/>
                        </a:rPr>
                        <m:t>𝐴𝐵𝐶</m:t>
                      </m:r>
                      <m:r>
                        <a:rPr lang="en-US" sz="3800" b="0" i="0" kern="0" smtClean="0">
                          <a:solidFill>
                            <a:srgbClr val="000000"/>
                          </a:solidFill>
                          <a:latin typeface="Cambria Math" panose="02040503050406030204" pitchFamily="18" charset="0"/>
                          <a:cs typeface="Arial"/>
                          <a:sym typeface="Arial"/>
                        </a:rPr>
                        <m:t> </m:t>
                      </m:r>
                      <m:r>
                        <a:rPr lang="vi-VN" sz="380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800" i="1" smtClean="0">
                          <a:effectLst/>
                          <a:latin typeface="Cambria Math" panose="02040503050406030204" pitchFamily="18" charset="0"/>
                          <a:ea typeface="Dotum" panose="020B0600000101010101" pitchFamily="34" charset="-127"/>
                          <a:cs typeface="Times New Roman" panose="02020603050405020304" pitchFamily="18" charset="0"/>
                        </a:rPr>
                        <m:t>𝑐</m:t>
                      </m:r>
                      <m:r>
                        <a:rPr lang="vi-VN" sz="380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800" i="1" smtClean="0">
                          <a:effectLst/>
                          <a:latin typeface="Cambria Math" panose="02040503050406030204" pitchFamily="18" charset="0"/>
                          <a:ea typeface="Dotum" panose="020B0600000101010101" pitchFamily="34" charset="-127"/>
                          <a:cs typeface="Times New Roman" panose="02020603050405020304" pitchFamily="18" charset="0"/>
                        </a:rPr>
                        <m:t>𝑔</m:t>
                      </m:r>
                      <m:r>
                        <a:rPr lang="vi-VN" sz="380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800" i="1" smtClean="0">
                          <a:effectLst/>
                          <a:latin typeface="Cambria Math" panose="02040503050406030204" pitchFamily="18" charset="0"/>
                          <a:ea typeface="Dotum" panose="020B0600000101010101" pitchFamily="34" charset="-127"/>
                          <a:cs typeface="Times New Roman" panose="02020603050405020304" pitchFamily="18" charset="0"/>
                        </a:rPr>
                        <m:t>𝑐</m:t>
                      </m:r>
                      <m:r>
                        <a:rPr lang="vi-VN" sz="380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33600" y="5676900"/>
                <a:ext cx="8963052" cy="3746347"/>
              </a:xfrm>
              <a:prstGeom prst="rect">
                <a:avLst/>
              </a:prstGeom>
              <a:blipFill>
                <a:blip r:embed="rId7"/>
                <a:stretch>
                  <a:fillRect l="-2245"/>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rot="17601203">
            <a:off x="15118822" y="791915"/>
            <a:ext cx="2195085" cy="2110659"/>
          </a:xfrm>
          <a:prstGeom prst="rect">
            <a:avLst/>
          </a:prstGeom>
        </p:spPr>
      </p:pic>
    </p:spTree>
    <p:extLst>
      <p:ext uri="{BB962C8B-B14F-4D97-AF65-F5344CB8AC3E}">
        <p14:creationId xmlns:p14="http://schemas.microsoft.com/office/powerpoint/2010/main" val="269376769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up)">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28957" y="647700"/>
            <a:ext cx="16611600" cy="8534400"/>
          </a:xfrm>
          <a:custGeom>
            <a:avLst/>
            <a:gdLst/>
            <a:ahLst/>
            <a:cxnLst/>
            <a:rect l="l" t="t" r="r" b="b"/>
            <a:pathLst>
              <a:path w="13566621" h="7671307">
                <a:moveTo>
                  <a:pt x="0" y="0"/>
                </a:moveTo>
                <a:lnTo>
                  <a:pt x="13566620" y="0"/>
                </a:lnTo>
                <a:lnTo>
                  <a:pt x="13566620" y="7671307"/>
                </a:lnTo>
                <a:lnTo>
                  <a:pt x="0" y="76713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Rectangle 1"/>
          <p:cNvSpPr>
            <a:spLocks noChangeArrowheads="1"/>
          </p:cNvSpPr>
          <p:nvPr/>
        </p:nvSpPr>
        <p:spPr bwMode="auto">
          <a:xfrm>
            <a:off x="1676400" y="3467100"/>
            <a:ext cx="14263924" cy="382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75000"/>
              </a:lnSpc>
              <a:spcBef>
                <a:spcPts val="0"/>
              </a:spcBef>
              <a:spcAft>
                <a:spcPts val="0"/>
              </a:spcAft>
              <a:defRPr/>
            </a:pPr>
            <a:r>
              <a:rPr lang="vi-VN" sz="4500" kern="0">
                <a:solidFill>
                  <a:srgbClr val="000000"/>
                </a:solidFill>
                <a:latin typeface="Arial"/>
                <a:cs typeface="Arial"/>
                <a:sym typeface="Arial"/>
              </a:rPr>
              <a:t>Nếu hai cạnh góc vuông của tam giác vuông này tỉ lệ với hai cạnh góc vuông của tam giác vuông kia thì hai tam giác vuông đó đồng dạng.</a:t>
            </a:r>
          </a:p>
        </p:txBody>
      </p:sp>
      <p:sp>
        <p:nvSpPr>
          <p:cNvPr id="7" name="Rectangle 6"/>
          <p:cNvSpPr/>
          <p:nvPr/>
        </p:nvSpPr>
        <p:spPr>
          <a:xfrm>
            <a:off x="7245273" y="1943100"/>
            <a:ext cx="3126177" cy="1246495"/>
          </a:xfrm>
          <a:prstGeom prst="rect">
            <a:avLst/>
          </a:prstGeom>
        </p:spPr>
        <p:txBody>
          <a:bodyPr wrap="none">
            <a:spAutoFit/>
          </a:bodyPr>
          <a:lstStyle/>
          <a:p>
            <a:pPr lvl="0" algn="ctr">
              <a:defRPr/>
            </a:pPr>
            <a:r>
              <a:rPr lang="en-US" sz="7500" b="1">
                <a:solidFill>
                  <a:srgbClr val="C00000"/>
                </a:solidFill>
                <a:latin typeface="Arial"/>
                <a:cs typeface="Arial" panose="020B0604020202020204" pitchFamily="34" charset="0"/>
                <a:sym typeface="Arial"/>
              </a:rPr>
              <a:t>Định lí</a:t>
            </a:r>
            <a:endParaRPr lang="en-US" sz="7500" b="1" dirty="0">
              <a:solidFill>
                <a:srgbClr val="C00000"/>
              </a:solidFill>
              <a:latin typeface="Arial"/>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4" name="Picture 13"/>
          <p:cNvPicPr>
            <a:picLocks noChangeAspect="1"/>
          </p:cNvPicPr>
          <p:nvPr/>
        </p:nvPicPr>
        <p:blipFill>
          <a:blip r:embed="rId4"/>
          <a:stretch>
            <a:fillRect/>
          </a:stretch>
        </p:blipFill>
        <p:spPr>
          <a:xfrm rot="19550114">
            <a:off x="90505" y="7791607"/>
            <a:ext cx="1692432" cy="1954147"/>
          </a:xfrm>
          <a:prstGeom prst="rect">
            <a:avLst/>
          </a:prstGeom>
        </p:spPr>
      </p:pic>
      <p:sp>
        <p:nvSpPr>
          <p:cNvPr id="12" name="TextBox 11"/>
          <p:cNvSpPr txBox="1"/>
          <p:nvPr/>
        </p:nvSpPr>
        <p:spPr>
          <a:xfrm>
            <a:off x="1527969" y="574015"/>
            <a:ext cx="14859000" cy="946413"/>
          </a:xfrm>
          <a:prstGeom prst="rect">
            <a:avLst/>
          </a:prstGeom>
          <a:noFill/>
        </p:spPr>
        <p:txBody>
          <a:bodyPr wrap="square" rtlCol="0">
            <a:spAutoFit/>
          </a:bodyPr>
          <a:lstStyle/>
          <a:p>
            <a:pPr marL="0" marR="0" lvl="0" indent="0" algn="ctr" defTabSz="1828800" rtl="0" eaLnBrk="1" fontAlgn="auto" latinLnBrk="0" hangingPunct="1">
              <a:lnSpc>
                <a:spcPct val="150000"/>
              </a:lnSpc>
              <a:spcBef>
                <a:spcPts val="0"/>
              </a:spcBef>
              <a:spcAft>
                <a:spcPts val="0"/>
              </a:spcAft>
              <a:buClr>
                <a:srgbClr val="2D1549"/>
              </a:buClr>
              <a:buSzPts val="1100"/>
              <a:buFontTx/>
              <a:buNone/>
              <a:tabLst/>
              <a:defRPr/>
            </a:pPr>
            <a:r>
              <a:rPr kumimoji="0" lang="en-US" sz="37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a:t>
            </a:r>
            <a:r>
              <a:rPr kumimoji="0" lang="en-US" sz="3700" b="1" i="0" u="none" strike="noStrike" kern="0" cap="none" spc="0" normalizeH="0" baseline="0" noProof="0" smtClean="0">
                <a:ln>
                  <a:noFill/>
                </a:ln>
                <a:solidFill>
                  <a:srgbClr val="FFFFFF"/>
                </a:solidFill>
                <a:effectLst/>
                <a:highlight>
                  <a:srgbClr val="CE4D8E"/>
                </a:highlight>
                <a:uLnTx/>
                <a:uFillTx/>
                <a:latin typeface="Arial"/>
                <a:ea typeface="+mn-ea"/>
                <a:cs typeface="Arial"/>
                <a:sym typeface="Arial"/>
              </a:rPr>
              <a:t>3:</a:t>
            </a:r>
            <a:r>
              <a:rPr kumimoji="0" lang="en-US" sz="3700" b="0" i="0" u="none" strike="noStrike" kern="1200" cap="none" spc="0" normalizeH="0" baseline="0" noProof="0" smtClean="0">
                <a:ln>
                  <a:noFill/>
                </a:ln>
                <a:solidFill>
                  <a:sysClr val="windowText" lastClr="000000"/>
                </a:solidFill>
                <a:effectLst/>
                <a:uLnTx/>
                <a:uFillTx/>
                <a:latin typeface="Arial"/>
                <a:ea typeface="+mn-ea"/>
                <a:cs typeface="Arial" panose="020B0604020202020204" pitchFamily="34" charset="0"/>
                <a:sym typeface="Arial"/>
              </a:rPr>
              <a:t> Quan sát Hình 73 và chỉ ra hai cặp tam giác đồng dạng:</a:t>
            </a:r>
            <a:endPar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sp>
        <p:nvSpPr>
          <p:cNvPr id="13" name="Rectangle 12"/>
          <p:cNvSpPr/>
          <p:nvPr/>
        </p:nvSpPr>
        <p:spPr>
          <a:xfrm>
            <a:off x="1560053" y="4971549"/>
            <a:ext cx="1183147" cy="66172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16" name="Rectangle 15"/>
              <p:cNvSpPr/>
              <p:nvPr/>
            </p:nvSpPr>
            <p:spPr>
              <a:xfrm>
                <a:off x="1560053" y="5543359"/>
                <a:ext cx="15354396" cy="2224648"/>
              </a:xfrm>
              <a:prstGeom prst="rect">
                <a:avLst/>
              </a:prstGeom>
            </p:spPr>
            <p:txBody>
              <a:bodyPr wrap="none">
                <a:spAutoFit/>
              </a:bodyPr>
              <a:lstStyle/>
              <a:p>
                <a:pPr lvl="0">
                  <a:lnSpc>
                    <a:spcPct val="150000"/>
                  </a:lnSpc>
                </a:pPr>
                <a:r>
                  <a:rPr kumimoji="0" lang="en-US" sz="3700" b="0" i="0" u="none" strike="noStrike" kern="120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sym typeface="Arial"/>
                  </a:rPr>
                  <a:t>Xét hai tam giác </a:t>
                </a:r>
                <a14:m>
                  <m:oMath xmlns:m="http://schemas.openxmlformats.org/officeDocument/2006/math">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𝐴𝐵𝐶</m:t>
                    </m:r>
                  </m:oMath>
                </a14:m>
                <a:r>
                  <a:rPr kumimoji="0" lang="en-US" sz="3700" b="0" i="0" u="none" strike="noStrike" kern="120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sym typeface="Arial"/>
                  </a:rPr>
                  <a:t> và </a:t>
                </a:r>
                <a14:m>
                  <m:oMath xmlns:m="http://schemas.openxmlformats.org/officeDocument/2006/math">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𝑀𝑁𝑃</m:t>
                    </m:r>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m:t>
                    </m:r>
                  </m:oMath>
                </a14:m>
                <a:r>
                  <a:rPr kumimoji="0" lang="en-US" sz="3700" b="0" i="0" u="none" strike="noStrike" kern="120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sym typeface="Arial"/>
                  </a:rPr>
                  <a:t> ta có: </a:t>
                </a:r>
                <a14:m>
                  <m:oMath xmlns:m="http://schemas.openxmlformats.org/officeDocument/2006/math">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en-US" sz="3700" i="1">
                        <a:solidFill>
                          <a:prstClr val="black"/>
                        </a:solidFill>
                        <a:latin typeface="Cambria Math" panose="02040503050406030204" pitchFamily="18" charset="0"/>
                        <a:ea typeface="Dotum" panose="020B0600000101010101" pitchFamily="34" charset="-127"/>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𝑀</m:t>
                        </m:r>
                      </m:e>
                    </m:acc>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=90</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smtClean="0">
                    <a:solidFill>
                      <a:sysClr val="windowText" lastClr="000000"/>
                    </a:solidFill>
                    <a:latin typeface="Arial" panose="020B0604020202020204" pitchFamily="34" charset="0"/>
                    <a:cs typeface="Arial" panose="020B0604020202020204" pitchFamily="34" charset="0"/>
                    <a:sym typeface="Arial"/>
                  </a:rPr>
                  <a:t> và </a:t>
                </a:r>
                <a14:m>
                  <m:oMath xmlns:m="http://schemas.openxmlformats.org/officeDocument/2006/math">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𝐴𝐵</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𝑀𝑁</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m:t>
                    </m:r>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𝐴𝐶</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𝑀𝑃</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 </m:t>
                    </m:r>
                    <m:d>
                      <m:d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ctrlPr>
                      </m:dPr>
                      <m:e>
                        <m:r>
                          <m:rPr>
                            <m:sty m:val="p"/>
                          </m:rPr>
                          <a:rPr kumimoji="0" lang="en-US" sz="3700" b="0" i="0"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v</m:t>
                        </m:r>
                        <m:r>
                          <a:rPr kumimoji="0" lang="en-US" sz="3700" b="0" i="0"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ì </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2</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4</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3</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6</m:t>
                            </m:r>
                          </m:den>
                        </m:f>
                      </m:e>
                    </m:d>
                  </m:oMath>
                </a14:m>
                <a:endParaRPr kumimoji="0" lang="en-US" sz="3700" b="0" i="0" u="none" strike="noStrike" kern="1200" cap="none" spc="0" normalizeH="0" baseline="0" noProof="0" smtClean="0">
                  <a:ln>
                    <a:noFill/>
                  </a:ln>
                  <a:solidFill>
                    <a:srgbClr val="014040"/>
                  </a:solidFill>
                  <a:effectLst/>
                  <a:uLnTx/>
                  <a:uFillTx/>
                  <a:latin typeface="Arial" panose="020B0604020202020204" pitchFamily="34" charset="0"/>
                  <a:cs typeface="Arial" panose="020B0604020202020204" pitchFamily="34" charset="0"/>
                </a:endParaRPr>
              </a:p>
              <a:p>
                <a:pPr>
                  <a:lnSpc>
                    <a:spcPct val="150000"/>
                  </a:lnSpc>
                </a:pPr>
                <a:r>
                  <a:rPr lang="en-US" sz="3700">
                    <a:solidFill>
                      <a:sysClr val="windowText" lastClr="000000"/>
                    </a:solidFill>
                    <a:latin typeface="Arial"/>
                    <a:cs typeface="Arial" panose="020B0604020202020204" pitchFamily="34" charset="0"/>
                    <a:sym typeface="Arial"/>
                  </a:rPr>
                  <a:t>Suy ra </a:t>
                </a:r>
                <a14:m>
                  <m:oMath xmlns:m="http://schemas.openxmlformats.org/officeDocument/2006/math">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ᔕ ∆</m:t>
                    </m:r>
                    <m:r>
                      <a:rPr lang="en-US" sz="3700" i="1">
                        <a:solidFill>
                          <a:sysClr val="windowText" lastClr="000000"/>
                        </a:solidFill>
                        <a:latin typeface="Cambria Math" panose="02040503050406030204" pitchFamily="18" charset="0"/>
                        <a:cs typeface="Arial" panose="020B0604020202020204" pitchFamily="34" charset="0"/>
                        <a:sym typeface="Arial"/>
                      </a:rPr>
                      <m:t>𝑀𝑁𝑃</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700">
                  <a:solidFill>
                    <a:srgbClr val="014040"/>
                  </a:solidFill>
                  <a:latin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1560053" y="5543359"/>
                <a:ext cx="15354396" cy="2224648"/>
              </a:xfrm>
              <a:prstGeom prst="rect">
                <a:avLst/>
              </a:prstGeom>
              <a:blipFill>
                <a:blip r:embed="rId5"/>
                <a:stretch>
                  <a:fillRect l="-1270" b="-4932"/>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Lst>
          </a:blip>
          <a:stretch>
            <a:fillRect/>
          </a:stretch>
        </p:blipFill>
        <p:spPr>
          <a:xfrm>
            <a:off x="3598451" y="1645118"/>
            <a:ext cx="11277600" cy="3326431"/>
          </a:xfrm>
          <a:prstGeom prst="rect">
            <a:avLst/>
          </a:prstGeom>
        </p:spPr>
      </p:pic>
      <mc:AlternateContent xmlns:mc="http://schemas.openxmlformats.org/markup-compatibility/2006" xmlns:a14="http://schemas.microsoft.com/office/drawing/2010/main">
        <mc:Choice Requires="a14">
          <p:sp>
            <p:nvSpPr>
              <p:cNvPr id="27" name="Rectangle 26"/>
              <p:cNvSpPr/>
              <p:nvPr/>
            </p:nvSpPr>
            <p:spPr>
              <a:xfrm>
                <a:off x="1560053" y="7456057"/>
                <a:ext cx="15121832" cy="2269019"/>
              </a:xfrm>
              <a:prstGeom prst="rect">
                <a:avLst/>
              </a:prstGeom>
            </p:spPr>
            <p:txBody>
              <a:bodyPr wrap="none">
                <a:spAutoFit/>
              </a:bodyPr>
              <a:lstStyle/>
              <a:p>
                <a:pPr lvl="0">
                  <a:lnSpc>
                    <a:spcPct val="150000"/>
                  </a:lnSpc>
                </a:pPr>
                <a:r>
                  <a:rPr kumimoji="0" lang="en-US" sz="3700" b="0" i="0" u="none" strike="noStrike" kern="120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sym typeface="Arial"/>
                  </a:rPr>
                  <a:t>Xét hai tam giác </a:t>
                </a:r>
                <a14:m>
                  <m:oMath xmlns:m="http://schemas.openxmlformats.org/officeDocument/2006/math">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𝐷𝐸𝐹</m:t>
                    </m:r>
                  </m:oMath>
                </a14:m>
                <a:r>
                  <a:rPr kumimoji="0" lang="en-US" sz="3700" b="0" i="0" u="none" strike="noStrike" kern="120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sym typeface="Arial"/>
                  </a:rPr>
                  <a:t> và </a:t>
                </a:r>
                <a14:m>
                  <m:oMath xmlns:m="http://schemas.openxmlformats.org/officeDocument/2006/math">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𝐼𝐻𝐾</m:t>
                    </m:r>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m:t>
                    </m:r>
                  </m:oMath>
                </a14:m>
                <a:r>
                  <a:rPr kumimoji="0" lang="en-US" sz="3700" b="0" i="0" u="none" strike="noStrike" kern="120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sym typeface="Arial"/>
                  </a:rPr>
                  <a:t> ta có: </a:t>
                </a:r>
                <a14:m>
                  <m:oMath xmlns:m="http://schemas.openxmlformats.org/officeDocument/2006/math">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𝐷</m:t>
                        </m:r>
                      </m:e>
                    </m:acc>
                    <m:r>
                      <a:rPr lang="en-US" sz="3700" i="1">
                        <a:solidFill>
                          <a:prstClr val="black"/>
                        </a:solidFill>
                        <a:latin typeface="Cambria Math" panose="02040503050406030204" pitchFamily="18" charset="0"/>
                        <a:ea typeface="Dotum" panose="020B0600000101010101" pitchFamily="34" charset="-127"/>
                      </a:rPr>
                      <m:t>=</m:t>
                    </m:r>
                    <m:acc>
                      <m:accPr>
                        <m:chr m:val="̂"/>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𝐼</m:t>
                        </m:r>
                      </m:e>
                    </m:acc>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=90</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smtClean="0">
                    <a:solidFill>
                      <a:sysClr val="windowText" lastClr="000000"/>
                    </a:solidFill>
                    <a:latin typeface="Arial" panose="020B0604020202020204" pitchFamily="34" charset="0"/>
                    <a:cs typeface="Arial" panose="020B0604020202020204" pitchFamily="34" charset="0"/>
                    <a:sym typeface="Arial"/>
                  </a:rPr>
                  <a:t> và </a:t>
                </a:r>
                <a14:m>
                  <m:oMath xmlns:m="http://schemas.openxmlformats.org/officeDocument/2006/math">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𝐷𝐸</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𝐼𝐻</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m:t>
                    </m:r>
                    <m:f>
                      <m:f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ctrlPr>
                      </m:fPr>
                      <m:num>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𝐷𝐹</m:t>
                        </m:r>
                      </m:num>
                      <m:den>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𝐼𝐾</m:t>
                        </m:r>
                      </m:den>
                    </m:f>
                    <m: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 </m:t>
                    </m:r>
                    <m:d>
                      <m:dPr>
                        <m:ctrlPr>
                          <a:rPr kumimoji="0" lang="en-US" sz="37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ctrlPr>
                      </m:dPr>
                      <m:e>
                        <m:r>
                          <m:rPr>
                            <m:sty m:val="p"/>
                          </m:rPr>
                          <a:rPr kumimoji="0" lang="en-US" sz="3700" b="0" i="0"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v</m:t>
                        </m:r>
                        <m:r>
                          <a:rPr kumimoji="0" lang="en-US" sz="3700" b="0" i="0" u="none" strike="noStrike" kern="1200" cap="none" spc="0" normalizeH="0" baseline="0" noProof="0" smtClean="0">
                            <a:ln>
                              <a:noFill/>
                            </a:ln>
                            <a:solidFill>
                              <a:sysClr val="windowText" lastClr="000000"/>
                            </a:solidFill>
                            <a:effectLst/>
                            <a:uLnTx/>
                            <a:uFillTx/>
                            <a:latin typeface="Cambria Math" panose="02040503050406030204" pitchFamily="18" charset="0"/>
                            <a:cs typeface="Arial" panose="020B0604020202020204" pitchFamily="34" charset="0"/>
                            <a:sym typeface="Arial"/>
                          </a:rPr>
                          <m:t>ì </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3</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4,5</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4</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6</m:t>
                            </m:r>
                          </m:den>
                        </m:f>
                      </m:e>
                    </m:d>
                  </m:oMath>
                </a14:m>
                <a:endParaRPr kumimoji="0" lang="en-US" sz="3700" b="0" i="0" u="none" strike="noStrike" kern="1200" cap="none" spc="0" normalizeH="0" baseline="0" noProof="0" smtClean="0">
                  <a:ln>
                    <a:noFill/>
                  </a:ln>
                  <a:solidFill>
                    <a:srgbClr val="014040"/>
                  </a:solidFill>
                  <a:effectLst/>
                  <a:uLnTx/>
                  <a:uFillTx/>
                  <a:latin typeface="Arial" panose="020B0604020202020204" pitchFamily="34" charset="0"/>
                  <a:cs typeface="Arial" panose="020B0604020202020204" pitchFamily="34" charset="0"/>
                </a:endParaRPr>
              </a:p>
              <a:p>
                <a:pPr>
                  <a:lnSpc>
                    <a:spcPct val="150000"/>
                  </a:lnSpc>
                </a:pPr>
                <a:r>
                  <a:rPr lang="en-US" sz="3700">
                    <a:solidFill>
                      <a:sysClr val="windowText" lastClr="000000"/>
                    </a:solidFill>
                    <a:latin typeface="Arial"/>
                    <a:cs typeface="Arial" panose="020B0604020202020204" pitchFamily="34" charset="0"/>
                    <a:sym typeface="Arial"/>
                  </a:rPr>
                  <a:t>Suy ra </a:t>
                </a:r>
                <a14:m>
                  <m:oMath xmlns:m="http://schemas.openxmlformats.org/officeDocument/2006/math">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i="1">
                        <a:solidFill>
                          <a:sysClr val="windowText" lastClr="000000"/>
                        </a:solidFill>
                        <a:latin typeface="Cambria Math" panose="02040503050406030204" pitchFamily="18" charset="0"/>
                        <a:cs typeface="Arial" panose="020B0604020202020204" pitchFamily="34" charset="0"/>
                        <a:sym typeface="Arial"/>
                      </a:rPr>
                      <m:t>𝐷𝐸𝐹</m:t>
                    </m:r>
                    <m:r>
                      <a:rPr lang="en-US" sz="3700" b="0" i="1" smtClean="0">
                        <a:solidFill>
                          <a:sysClr val="windowText" lastClr="000000"/>
                        </a:solidFill>
                        <a:latin typeface="Cambria Math" panose="02040503050406030204" pitchFamily="18" charset="0"/>
                        <a:cs typeface="Arial" panose="020B0604020202020204" pitchFamily="34" charset="0"/>
                        <a:sym typeface="Arial"/>
                      </a:rPr>
                      <m:t> </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ᔕ ∆</m:t>
                    </m:r>
                    <m:r>
                      <a:rPr lang="en-US" sz="3700" i="1">
                        <a:solidFill>
                          <a:sysClr val="windowText" lastClr="000000"/>
                        </a:solidFill>
                        <a:latin typeface="Cambria Math" panose="02040503050406030204" pitchFamily="18" charset="0"/>
                        <a:cs typeface="Arial" panose="020B0604020202020204" pitchFamily="34" charset="0"/>
                        <a:sym typeface="Arial"/>
                      </a:rPr>
                      <m:t>𝐼𝐻𝐾</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700">
                  <a:solidFill>
                    <a:srgbClr val="014040"/>
                  </a:solidFill>
                  <a:latin typeface="Arial"/>
                </a:endParaRPr>
              </a:p>
            </p:txBody>
          </p:sp>
        </mc:Choice>
        <mc:Fallback xmlns="">
          <p:sp>
            <p:nvSpPr>
              <p:cNvPr id="27" name="Rectangle 26"/>
              <p:cNvSpPr>
                <a:spLocks noRot="1" noChangeAspect="1" noMove="1" noResize="1" noEditPoints="1" noAdjustHandles="1" noChangeArrowheads="1" noChangeShapeType="1" noTextEdit="1"/>
              </p:cNvSpPr>
              <p:nvPr/>
            </p:nvSpPr>
            <p:spPr>
              <a:xfrm>
                <a:off x="1560053" y="7456057"/>
                <a:ext cx="15121832" cy="2269019"/>
              </a:xfrm>
              <a:prstGeom prst="rect">
                <a:avLst/>
              </a:prstGeom>
              <a:blipFill>
                <a:blip r:embed="rId8"/>
                <a:stretch>
                  <a:fillRect l="-1290" b="-4839"/>
                </a:stretch>
              </a:blipFill>
            </p:spPr>
            <p:txBody>
              <a:bodyPr/>
              <a:lstStyle/>
              <a:p>
                <a:r>
                  <a:rPr lang="en-US">
                    <a:noFill/>
                  </a:rPr>
                  <a:t> </a:t>
                </a:r>
              </a:p>
            </p:txBody>
          </p:sp>
        </mc:Fallback>
      </mc:AlternateContent>
    </p:spTree>
    <p:extLst>
      <p:ext uri="{BB962C8B-B14F-4D97-AF65-F5344CB8AC3E}">
        <p14:creationId xmlns:p14="http://schemas.microsoft.com/office/powerpoint/2010/main" val="16388015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down)">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wipe(down)">
                                      <p:cBhvr>
                                        <p:cTn id="29" dur="500"/>
                                        <p:tgtEl>
                                          <p:spTgt spid="1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7">
                                            <p:txEl>
                                              <p:pRg st="1" end="1"/>
                                            </p:txEl>
                                          </p:spTgt>
                                        </p:tgtEl>
                                        <p:attrNameLst>
                                          <p:attrName>style.visibility</p:attrName>
                                        </p:attrNameLst>
                                      </p:cBhvr>
                                      <p:to>
                                        <p:strVal val="visible"/>
                                      </p:to>
                                    </p:set>
                                    <p:animEffect transition="in" filter="wipe(down)">
                                      <p:cBhvr>
                                        <p:cTn id="39"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533400" y="447174"/>
            <a:ext cx="17221199" cy="9372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cap="rnd">
              <a:solidFill>
                <a:srgbClr val="F4DCB6"/>
              </a:solidFill>
              <a:prstDash val="solid"/>
              <a:round/>
            </a:ln>
          </p:spPr>
        </p:sp>
        <p:sp>
          <p:nvSpPr>
            <p:cNvPr id="5" name="TextBox 5"/>
            <p:cNvSpPr txBox="1"/>
            <p:nvPr/>
          </p:nvSpPr>
          <p:spPr>
            <a:xfrm>
              <a:off x="0" y="-57150"/>
              <a:ext cx="4327403" cy="2392569"/>
            </a:xfrm>
            <a:prstGeom prst="rect">
              <a:avLst/>
            </a:prstGeom>
          </p:spPr>
          <p:txBody>
            <a:bodyPr lIns="50800" tIns="50800" rIns="50800" bIns="50800" rtlCol="0" anchor="ctr"/>
            <a:lstStyle/>
            <a:p>
              <a:pPr algn="ctr">
                <a:lnSpc>
                  <a:spcPts val="3499"/>
                </a:lnSpc>
              </a:pPr>
              <a:endParaRPr sz="3600"/>
            </a:p>
          </p:txBody>
        </p:sp>
      </p:grpSp>
      <p:sp>
        <p:nvSpPr>
          <p:cNvPr id="6" name="Freeform 6"/>
          <p:cNvSpPr/>
          <p:nvPr/>
        </p:nvSpPr>
        <p:spPr>
          <a:xfrm rot="-1881715">
            <a:off x="44444" y="815050"/>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2199551">
            <a:off x="15323676" y="829306"/>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9" name="Picture 28"/>
          <p:cNvPicPr>
            <a:picLocks noChangeAspect="1"/>
          </p:cNvPicPr>
          <p:nvPr/>
        </p:nvPicPr>
        <p:blipFill>
          <a:blip r:embed="rId6"/>
          <a:stretch>
            <a:fillRect/>
          </a:stretch>
        </p:blipFill>
        <p:spPr>
          <a:xfrm>
            <a:off x="16358537" y="3952003"/>
            <a:ext cx="1141259" cy="1144216"/>
          </a:xfrm>
          <a:prstGeom prst="rect">
            <a:avLst/>
          </a:prstGeom>
        </p:spPr>
      </p:pic>
      <p:sp>
        <p:nvSpPr>
          <p:cNvPr id="12" name="TextBox 11"/>
          <p:cNvSpPr txBox="1"/>
          <p:nvPr/>
        </p:nvSpPr>
        <p:spPr>
          <a:xfrm>
            <a:off x="7277097" y="858188"/>
            <a:ext cx="3733800"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tập </a:t>
            </a:r>
            <a:r>
              <a:rPr lang="en-US" sz="4300" b="1">
                <a:solidFill>
                  <a:srgbClr val="070185"/>
                </a:solidFill>
                <a:latin typeface="Arial"/>
                <a:cs typeface="Arial" panose="020B0604020202020204" pitchFamily="34" charset="0"/>
                <a:sym typeface="Arial"/>
              </a:rPr>
              <a:t>3</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Rectangle 7"/>
              <p:cNvSpPr/>
              <p:nvPr/>
            </p:nvSpPr>
            <p:spPr>
              <a:xfrm>
                <a:off x="1201552" y="1702220"/>
                <a:ext cx="15884890" cy="2249783"/>
              </a:xfrm>
              <a:prstGeom prst="rect">
                <a:avLst/>
              </a:prstGeom>
            </p:spPr>
            <p:txBody>
              <a:bodyPr wrap="square">
                <a:spAutoFit/>
              </a:bodyPr>
              <a:lstStyle/>
              <a:p>
                <a:pPr algn="just">
                  <a:lnSpc>
                    <a:spcPct val="150000"/>
                  </a:lnSpc>
                </a:pPr>
                <a:r>
                  <a:rPr lang="vi-VN" sz="3600">
                    <a:solidFill>
                      <a:srgbClr val="000000"/>
                    </a:solidFill>
                    <a:latin typeface="Arial" panose="020B0604020202020204" pitchFamily="34" charset="0"/>
                    <a:cs typeface="Arial" panose="020B0604020202020204" pitchFamily="34" charset="0"/>
                  </a:rPr>
                  <a:t>Cho hai tam giác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𝐴𝐵𝐶</m:t>
                    </m:r>
                  </m:oMath>
                </a14:m>
                <a:r>
                  <a:rPr lang="vi-VN" sz="3600">
                    <a:solidFill>
                      <a:srgbClr val="000000"/>
                    </a:solidFill>
                    <a:latin typeface="Arial" panose="020B0604020202020204" pitchFamily="34" charset="0"/>
                    <a:cs typeface="Arial" panose="020B0604020202020204" pitchFamily="34" charset="0"/>
                  </a:rPr>
                  <a:t> và </a:t>
                </a:r>
                <a14:m>
                  <m:oMath xmlns:m="http://schemas.openxmlformats.org/officeDocument/2006/math">
                    <m:sSup>
                      <m:sSupPr>
                        <m:ctrlPr>
                          <a:rPr lang="en-US" sz="3600" i="1">
                            <a:latin typeface="Cambria Math" panose="02040503050406030204" pitchFamily="18" charset="0"/>
                            <a:cs typeface="Times New Roman" panose="02020603050405020304" pitchFamily="18" charset="0"/>
                          </a:rPr>
                        </m:ctrlPr>
                      </m:sSupPr>
                      <m:e>
                        <m:r>
                          <a:rPr lang="vi-VN" sz="3600" i="1">
                            <a:latin typeface="Cambria Math" panose="02040503050406030204" pitchFamily="18" charset="0"/>
                            <a:ea typeface="Arial" panose="020B0604020202020204" pitchFamily="34" charset="0"/>
                            <a:cs typeface="Times New Roman" panose="02020603050405020304" pitchFamily="18" charset="0"/>
                          </a:rPr>
                          <m:t>𝐴</m:t>
                        </m:r>
                      </m:e>
                      <m:sup>
                        <m:r>
                          <a:rPr lang="vi-VN" sz="3600" i="1">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3600" i="1">
                            <a:latin typeface="Cambria Math" panose="02040503050406030204" pitchFamily="18" charset="0"/>
                            <a:cs typeface="Times New Roman" panose="02020603050405020304" pitchFamily="18" charset="0"/>
                          </a:rPr>
                        </m:ctrlPr>
                      </m:sSupPr>
                      <m:e>
                        <m:r>
                          <a:rPr lang="vi-VN" sz="3600" i="1">
                            <a:latin typeface="Cambria Math" panose="02040503050406030204" pitchFamily="18" charset="0"/>
                            <a:ea typeface="Arial" panose="020B0604020202020204" pitchFamily="34" charset="0"/>
                            <a:cs typeface="Times New Roman" panose="02020603050405020304" pitchFamily="18" charset="0"/>
                          </a:rPr>
                          <m:t>𝐵</m:t>
                        </m:r>
                      </m:e>
                      <m:sup>
                        <m:r>
                          <a:rPr lang="vi-VN" sz="3600" i="1">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3600" i="1">
                            <a:latin typeface="Cambria Math" panose="02040503050406030204" pitchFamily="18" charset="0"/>
                            <a:cs typeface="Times New Roman" panose="02020603050405020304" pitchFamily="18" charset="0"/>
                          </a:rPr>
                        </m:ctrlPr>
                      </m:sSupPr>
                      <m:e>
                        <m:r>
                          <a:rPr lang="vi-VN" sz="3600" i="1">
                            <a:latin typeface="Cambria Math" panose="02040503050406030204" pitchFamily="18" charset="0"/>
                            <a:ea typeface="Arial" panose="020B0604020202020204" pitchFamily="34" charset="0"/>
                            <a:cs typeface="Times New Roman" panose="02020603050405020304" pitchFamily="18" charset="0"/>
                          </a:rPr>
                          <m:t>𝐶</m:t>
                        </m:r>
                      </m:e>
                      <m:sup>
                        <m:r>
                          <a:rPr lang="vi-VN" sz="3600" i="1">
                            <a:latin typeface="Cambria Math" panose="02040503050406030204" pitchFamily="18" charset="0"/>
                            <a:ea typeface="Arial" panose="020B0604020202020204" pitchFamily="34" charset="0"/>
                            <a:cs typeface="Times New Roman" panose="02020603050405020304" pitchFamily="18" charset="0"/>
                          </a:rPr>
                          <m:t>′</m:t>
                        </m:r>
                      </m:sup>
                    </m:sSup>
                  </m:oMath>
                </a14:m>
                <a:r>
                  <a:rPr lang="en-US" sz="3600" smtClean="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lần lượt vuông tại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m:t>
                    </m:r>
                  </m:oMath>
                </a14:m>
                <a:r>
                  <a:rPr lang="vi-VN" sz="360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và</a:t>
                </a:r>
                <a:r>
                  <a:rPr lang="en-US" sz="3600" smtClean="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latin typeface="Cambria Math" panose="02040503050406030204" pitchFamily="18" charset="0"/>
                            <a:cs typeface="Times New Roman" panose="02020603050405020304" pitchFamily="18" charset="0"/>
                          </a:rPr>
                        </m:ctrlPr>
                      </m:sSupPr>
                      <m:e>
                        <m:r>
                          <a:rPr lang="vi-VN" sz="3600" i="1">
                            <a:latin typeface="Cambria Math" panose="02040503050406030204" pitchFamily="18" charset="0"/>
                            <a:ea typeface="Arial" panose="020B0604020202020204" pitchFamily="34" charset="0"/>
                            <a:cs typeface="Times New Roman" panose="02020603050405020304" pitchFamily="18" charset="0"/>
                          </a:rPr>
                          <m:t>𝐴</m:t>
                        </m:r>
                      </m:e>
                      <m:sup>
                        <m:r>
                          <a:rPr lang="vi-VN" sz="3600" i="1">
                            <a:latin typeface="Cambria Math" panose="02040503050406030204" pitchFamily="18" charset="0"/>
                            <a:ea typeface="Arial" panose="020B0604020202020204" pitchFamily="34" charset="0"/>
                            <a:cs typeface="Times New Roman" panose="02020603050405020304" pitchFamily="18" charset="0"/>
                          </a:rPr>
                          <m:t>′</m:t>
                        </m:r>
                      </m:sup>
                    </m:sSup>
                  </m:oMath>
                </a14:m>
                <a:r>
                  <a:rPr lang="en-US" sz="3600" smtClean="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sao </a:t>
                </a:r>
                <a:r>
                  <a:rPr lang="vi-VN" sz="3600" smtClean="0">
                    <a:solidFill>
                      <a:srgbClr val="000000"/>
                    </a:solidFill>
                    <a:latin typeface="Arial" panose="020B0604020202020204" pitchFamily="34" charset="0"/>
                    <a:cs typeface="Arial" panose="020B0604020202020204" pitchFamily="34" charset="0"/>
                  </a:rPr>
                  <a:t>cho</a:t>
                </a:r>
                <a:r>
                  <a:rPr lang="en-US" sz="3600" smtClean="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vi-VN" sz="360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vi-VN" sz="36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vi-VN"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sSup>
                          <m:sSupPr>
                            <m:ctrlPr>
                              <a:rPr lang="en-US" sz="3600" i="1">
                                <a:effectLst/>
                                <a:latin typeface="Cambria Math" panose="02040503050406030204" pitchFamily="18" charset="0"/>
                                <a:cs typeface="Times New Roman" panose="02020603050405020304" pitchFamily="18" charset="0"/>
                              </a:rPr>
                            </m:ctrlPr>
                          </m:sSupPr>
                          <m:e>
                            <m:r>
                              <a:rPr lang="vi-VN" sz="3600" i="1">
                                <a:effectLst/>
                                <a:latin typeface="Cambria Math" panose="02040503050406030204" pitchFamily="18" charset="0"/>
                                <a:ea typeface="Arial" panose="020B0604020202020204" pitchFamily="34" charset="0"/>
                                <a:cs typeface="Times New Roman" panose="02020603050405020304" pitchFamily="18" charset="0"/>
                              </a:rPr>
                              <m:t>𝐴</m:t>
                            </m:r>
                          </m:e>
                          <m:sup>
                            <m:r>
                              <a:rPr lang="vi-VN" sz="36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vi-VN" sz="3600" i="1">
                                <a:effectLst/>
                                <a:latin typeface="Cambria Math" panose="02040503050406030204" pitchFamily="18" charset="0"/>
                                <a:ea typeface="Arial" panose="020B0604020202020204" pitchFamily="34" charset="0"/>
                                <a:cs typeface="Times New Roman" panose="02020603050405020304" pitchFamily="18" charset="0"/>
                              </a:rPr>
                              <m:t>𝐵</m:t>
                            </m:r>
                          </m:e>
                          <m:sup>
                            <m:r>
                              <a:rPr lang="vi-VN" sz="3600" i="1">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3600" i="1">
                                <a:effectLst/>
                                <a:latin typeface="Cambria Math" panose="02040503050406030204" pitchFamily="18" charset="0"/>
                                <a:cs typeface="Times New Roman" panose="02020603050405020304" pitchFamily="18" charset="0"/>
                              </a:rPr>
                            </m:ctrlPr>
                          </m:sSupPr>
                          <m:e>
                            <m:r>
                              <a:rPr lang="vi-VN" sz="3600" i="1">
                                <a:effectLst/>
                                <a:latin typeface="Cambria Math" panose="02040503050406030204" pitchFamily="18" charset="0"/>
                                <a:ea typeface="Arial" panose="020B0604020202020204" pitchFamily="34" charset="0"/>
                                <a:cs typeface="Times New Roman" panose="02020603050405020304" pitchFamily="18" charset="0"/>
                              </a:rPr>
                              <m:t>𝐴</m:t>
                            </m:r>
                          </m:e>
                          <m:sup>
                            <m:r>
                              <a:rPr lang="vi-VN" sz="36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vi-VN" sz="3600" i="1">
                                <a:effectLst/>
                                <a:latin typeface="Cambria Math" panose="02040503050406030204" pitchFamily="18" charset="0"/>
                                <a:ea typeface="Arial" panose="020B0604020202020204" pitchFamily="34" charset="0"/>
                                <a:cs typeface="Times New Roman" panose="02020603050405020304" pitchFamily="18" charset="0"/>
                              </a:rPr>
                              <m:t>𝐶</m:t>
                            </m:r>
                          </m:e>
                          <m:sup>
                            <m:r>
                              <a:rPr lang="vi-VN" sz="3600" i="1">
                                <a:effectLst/>
                                <a:latin typeface="Cambria Math" panose="02040503050406030204" pitchFamily="18" charset="0"/>
                                <a:ea typeface="Arial" panose="020B0604020202020204" pitchFamily="34" charset="0"/>
                                <a:cs typeface="Times New Roman" panose="02020603050405020304" pitchFamily="18" charset="0"/>
                              </a:rPr>
                              <m:t>′</m:t>
                            </m:r>
                          </m:sup>
                        </m:sSup>
                      </m:den>
                    </m:f>
                  </m:oMath>
                </a14:m>
                <a:r>
                  <a:rPr lang="vi-VN" sz="3600" smtClean="0">
                    <a:solidFill>
                      <a:srgbClr val="000000"/>
                    </a:solidFill>
                    <a:latin typeface="Arial" panose="020B0604020202020204" pitchFamily="34" charset="0"/>
                    <a:cs typeface="Arial" panose="020B0604020202020204" pitchFamily="34" charset="0"/>
                  </a:rPr>
                  <a:t>.</a:t>
                </a:r>
                <a:r>
                  <a:rPr lang="vi-VN" sz="3600">
                    <a:solidFill>
                      <a:srgbClr val="000000"/>
                    </a:solidFill>
                    <a:latin typeface="Arial" panose="020B0604020202020204" pitchFamily="34" charset="0"/>
                    <a:cs typeface="Arial" panose="020B0604020202020204" pitchFamily="34" charset="0"/>
                  </a:rPr>
                  <a:t>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r>
                  <a:rPr lang="vi-VN" sz="3600" smtClean="0">
                    <a:solidFill>
                      <a:srgbClr val="000000"/>
                    </a:solidFill>
                    <a:latin typeface="Arial" panose="020B0604020202020204" pitchFamily="34" charset="0"/>
                    <a:cs typeface="Arial" panose="020B0604020202020204" pitchFamily="34" charset="0"/>
                  </a:rPr>
                  <a:t>Chứng </a:t>
                </a:r>
                <a:r>
                  <a:rPr lang="vi-VN" sz="3600">
                    <a:solidFill>
                      <a:srgbClr val="000000"/>
                    </a:solidFill>
                    <a:latin typeface="Arial" panose="020B0604020202020204" pitchFamily="34" charset="0"/>
                    <a:cs typeface="Arial" panose="020B0604020202020204" pitchFamily="34" charset="0"/>
                  </a:rPr>
                  <a:t>minh </a:t>
                </a:r>
                <a:r>
                  <a:rPr lang="en-US" sz="3600">
                    <a:latin typeface="Times New Roman" panose="02020603050405020304" pitchFamily="18" charset="0"/>
                    <a:ea typeface="Dotum" panose="020B0600000101010101" pitchFamily="34" charset="-127"/>
                  </a:rPr>
                  <a:t> </a:t>
                </a:r>
                <a14:m>
                  <m:oMath xmlns:m="http://schemas.openxmlformats.org/officeDocument/2006/math">
                    <m:acc>
                      <m:accPr>
                        <m: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acc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𝐵</m:t>
                        </m:r>
                      </m:e>
                    </m:acc>
                    <m:r>
                      <a:rPr lang="vi-VN" sz="36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up>
                        </m:sSup>
                      </m:e>
                    </m:acc>
                  </m:oMath>
                </a14:m>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01552" y="1702220"/>
                <a:ext cx="15884890" cy="2249783"/>
              </a:xfrm>
              <a:prstGeom prst="rect">
                <a:avLst/>
              </a:prstGeom>
              <a:blipFill>
                <a:blip r:embed="rId7"/>
                <a:stretch>
                  <a:fillRect l="-1151" b="-4607"/>
                </a:stretch>
              </a:blipFill>
            </p:spPr>
            <p:txBody>
              <a:bodyPr/>
              <a:lstStyle/>
              <a:p>
                <a:r>
                  <a:rPr lang="en-US">
                    <a:noFill/>
                  </a:rPr>
                  <a:t> </a:t>
                </a:r>
              </a:p>
            </p:txBody>
          </p:sp>
        </mc:Fallback>
      </mc:AlternateContent>
      <p:sp>
        <p:nvSpPr>
          <p:cNvPr id="14" name="Rectangle 13"/>
          <p:cNvSpPr/>
          <p:nvPr/>
        </p:nvSpPr>
        <p:spPr>
          <a:xfrm>
            <a:off x="8552423" y="3643580"/>
            <a:ext cx="1183147" cy="66172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6781800" y="4381500"/>
                <a:ext cx="9791700" cy="5017656"/>
              </a:xfrm>
              <a:prstGeom prst="rect">
                <a:avLst/>
              </a:prstGeom>
            </p:spPr>
            <p:txBody>
              <a:bodyPr wrap="square">
                <a:spAutoFit/>
              </a:bodyPr>
              <a:lstStyle/>
              <a:p>
                <a:pPr algn="just">
                  <a:lnSpc>
                    <a:spcPct val="150000"/>
                  </a:lnSpc>
                </a:pPr>
                <a:r>
                  <a:rPr lang="vi-VN" sz="3600" smtClean="0">
                    <a:latin typeface="Arial" panose="020B0604020202020204" pitchFamily="34" charset="0"/>
                    <a:ea typeface="Arial" panose="020B0604020202020204" pitchFamily="34" charset="0"/>
                    <a:cs typeface="Arial" panose="020B0604020202020204" pitchFamily="34" charset="0"/>
                  </a:rPr>
                  <a:t>Ta có: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360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vi-VN" sz="36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vi-VN"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600" i="1">
                                <a:effectLst/>
                                <a:latin typeface="Cambria Math" panose="02040503050406030204" pitchFamily="18" charset="0"/>
                                <a:ea typeface="Arial" panose="020B0604020202020204" pitchFamily="34" charset="0"/>
                                <a:cs typeface="Times New Roman" panose="02020603050405020304" pitchFamily="18" charset="0"/>
                              </a:rPr>
                              <m:t>𝐴</m:t>
                            </m:r>
                          </m:e>
                          <m:sup>
                            <m:r>
                              <a:rPr lang="vi-VN" sz="36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600" i="1">
                                <a:effectLst/>
                                <a:latin typeface="Cambria Math" panose="02040503050406030204" pitchFamily="18" charset="0"/>
                                <a:ea typeface="Arial" panose="020B0604020202020204" pitchFamily="34" charset="0"/>
                                <a:cs typeface="Times New Roman" panose="02020603050405020304" pitchFamily="18" charset="0"/>
                              </a:rPr>
                              <m:t>𝐵</m:t>
                            </m:r>
                          </m:e>
                          <m:sup>
                            <m:r>
                              <a:rPr lang="vi-VN" sz="3600" i="1">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600" i="1">
                                <a:effectLst/>
                                <a:latin typeface="Cambria Math" panose="02040503050406030204" pitchFamily="18" charset="0"/>
                                <a:ea typeface="Arial" panose="020B0604020202020204" pitchFamily="34" charset="0"/>
                                <a:cs typeface="Times New Roman" panose="02020603050405020304" pitchFamily="18" charset="0"/>
                              </a:rPr>
                              <m:t>𝐴</m:t>
                            </m:r>
                          </m:e>
                          <m:sup>
                            <m:r>
                              <a:rPr lang="vi-VN" sz="36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600" i="1">
                                <a:effectLst/>
                                <a:latin typeface="Cambria Math" panose="02040503050406030204" pitchFamily="18" charset="0"/>
                                <a:ea typeface="Arial" panose="020B0604020202020204" pitchFamily="34" charset="0"/>
                                <a:cs typeface="Times New Roman" panose="02020603050405020304" pitchFamily="18" charset="0"/>
                              </a:rPr>
                              <m:t>𝐶</m:t>
                            </m:r>
                          </m:e>
                          <m:sup>
                            <m:r>
                              <a:rPr lang="vi-VN" sz="3600" i="1">
                                <a:effectLst/>
                                <a:latin typeface="Cambria Math" panose="02040503050406030204" pitchFamily="18" charset="0"/>
                                <a:ea typeface="Arial" panose="020B0604020202020204" pitchFamily="34" charset="0"/>
                                <a:cs typeface="Times New Roman" panose="02020603050405020304" pitchFamily="18" charset="0"/>
                              </a:rPr>
                              <m:t>′</m:t>
                            </m:r>
                          </m:sup>
                        </m:sSup>
                      </m:den>
                    </m:f>
                    <m:r>
                      <a:rPr lang="en-US" sz="3600" b="0" i="0" smtClean="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600" i="1">
                            <a:effectLst/>
                            <a:latin typeface="Cambria Math" panose="02040503050406030204" pitchFamily="18" charset="0"/>
                            <a:ea typeface="Dotum" panose="020B0600000101010101" pitchFamily="34" charset="-127"/>
                            <a:cs typeface="Times New Roman" panose="02020603050405020304" pitchFamily="18" charset="0"/>
                          </a:rPr>
                          <m:t>𝐴𝐵</m:t>
                        </m:r>
                      </m:num>
                      <m:den>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up>
                        </m:sSup>
                      </m:den>
                    </m:f>
                    <m:r>
                      <a:rPr lang="vi-VN"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600" i="1">
                            <a:effectLst/>
                            <a:latin typeface="Cambria Math" panose="02040503050406030204" pitchFamily="18" charset="0"/>
                            <a:ea typeface="Dotum" panose="020B0600000101010101" pitchFamily="34" charset="-127"/>
                            <a:cs typeface="Times New Roman" panose="02020603050405020304" pitchFamily="18" charset="0"/>
                          </a:rPr>
                          <m:t>𝐴𝐶</m:t>
                        </m:r>
                      </m:num>
                      <m:den>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up>
                        </m:sSup>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600" smtClean="0">
                    <a:effectLst/>
                    <a:latin typeface="Arial" panose="020B0604020202020204" pitchFamily="34" charset="0"/>
                    <a:ea typeface="Dotum" panose="020B0600000101010101" pitchFamily="34" charset="-127"/>
                    <a:cs typeface="Arial" panose="020B0604020202020204" pitchFamily="34" charset="0"/>
                  </a:rPr>
                  <a:t>Xét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vi-VN" sz="36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𝐴</m:t>
                    </m:r>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𝐵</m:t>
                    </m:r>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𝐶</m:t>
                    </m:r>
                    <m:r>
                      <a:rPr lang="vi-VN"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vi-VN" sz="3600">
                    <a:effectLst/>
                    <a:latin typeface="Arial" panose="020B0604020202020204" pitchFamily="34" charset="0"/>
                    <a:ea typeface="Dotum" panose="020B0600000101010101" pitchFamily="34" charset="-127"/>
                    <a:cs typeface="Arial" panose="020B0604020202020204" pitchFamily="34" charset="0"/>
                  </a:rPr>
                  <a:t> có: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600" i="1">
                            <a:effectLst/>
                            <a:latin typeface="Cambria Math" panose="02040503050406030204" pitchFamily="18" charset="0"/>
                            <a:ea typeface="Dotum" panose="020B0600000101010101" pitchFamily="34" charset="-127"/>
                            <a:cs typeface="Times New Roman" panose="02020603050405020304" pitchFamily="18" charset="0"/>
                          </a:rPr>
                          <m:t>𝐴𝐵</m:t>
                        </m:r>
                      </m:num>
                      <m:den>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up>
                        </m:sSup>
                      </m:den>
                    </m:f>
                    <m:r>
                      <a:rPr lang="vi-VN"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600" i="1">
                            <a:effectLst/>
                            <a:latin typeface="Cambria Math" panose="02040503050406030204" pitchFamily="18" charset="0"/>
                            <a:ea typeface="Dotum" panose="020B0600000101010101" pitchFamily="34" charset="-127"/>
                            <a:cs typeface="Times New Roman" panose="02020603050405020304" pitchFamily="18" charset="0"/>
                          </a:rPr>
                          <m:t>𝐴𝐶</m:t>
                        </m:r>
                      </m:num>
                      <m:den>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up>
                        </m:sSup>
                      </m:den>
                    </m:f>
                  </m:oMath>
                </a14:m>
                <a:r>
                  <a:rPr lang="vi-VN" sz="3600">
                    <a:effectLst/>
                    <a:latin typeface="Arial" panose="020B0604020202020204" pitchFamily="34" charset="0"/>
                    <a:ea typeface="Dotum" panose="020B0600000101010101" pitchFamily="34" charset="-127"/>
                    <a:cs typeface="Arial" panose="020B0604020202020204" pitchFamily="34" charset="0"/>
                  </a:rPr>
                  <a:t> </a:t>
                </a:r>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pPr>
                <a14:m>
                  <m:oMath xmlns:m="http://schemas.openxmlformats.org/officeDocument/2006/math">
                    <m:acc>
                      <m:accPr>
                        <m:chr m:val="̂"/>
                        <m:ctrlPr>
                          <a:rPr lang="en-US" sz="3600" i="1">
                            <a:latin typeface="Cambria Math" panose="02040503050406030204" pitchFamily="18" charset="0"/>
                            <a:ea typeface="Dotum" panose="020B0600000101010101" pitchFamily="34" charset="-127"/>
                            <a:cs typeface="Times New Roman" panose="02020603050405020304" pitchFamily="18" charset="0"/>
                          </a:rPr>
                        </m:ctrlPr>
                      </m:accPr>
                      <m:e>
                        <m:r>
                          <a:rPr lang="vi-VN" sz="3600" i="1">
                            <a:latin typeface="Cambria Math" panose="02040503050406030204" pitchFamily="18" charset="0"/>
                            <a:ea typeface="Dotum" panose="020B0600000101010101" pitchFamily="34" charset="-127"/>
                            <a:cs typeface="Times New Roman" panose="02020603050405020304" pitchFamily="18" charset="0"/>
                          </a:rPr>
                          <m:t>𝐴</m:t>
                        </m:r>
                      </m:e>
                    </m:acc>
                    <m:r>
                      <a:rPr lang="vi-VN" sz="36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6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3600" i="1">
                                <a:latin typeface="Cambria Math" panose="02040503050406030204" pitchFamily="18" charset="0"/>
                                <a:ea typeface="Dotum" panose="020B0600000101010101" pitchFamily="34" charset="-127"/>
                                <a:cs typeface="Times New Roman" panose="02020603050405020304" pitchFamily="18" charset="0"/>
                              </a:rPr>
                            </m:ctrlPr>
                          </m:sSupPr>
                          <m:e>
                            <m:r>
                              <a:rPr lang="vi-VN" sz="3600" i="1">
                                <a:latin typeface="Cambria Math" panose="02040503050406030204" pitchFamily="18" charset="0"/>
                                <a:ea typeface="Dotum" panose="020B0600000101010101" pitchFamily="34" charset="-127"/>
                                <a:cs typeface="Times New Roman" panose="02020603050405020304" pitchFamily="18" charset="0"/>
                              </a:rPr>
                              <m:t>𝐴</m:t>
                            </m:r>
                          </m:e>
                          <m:sup>
                            <m:r>
                              <a:rPr lang="vi-VN" sz="3600" i="1">
                                <a:latin typeface="Cambria Math" panose="02040503050406030204" pitchFamily="18" charset="0"/>
                                <a:ea typeface="Dotum" panose="020B0600000101010101" pitchFamily="34" charset="-127"/>
                                <a:cs typeface="Times New Roman" panose="02020603050405020304" pitchFamily="18" charset="0"/>
                              </a:rPr>
                              <m:t>′</m:t>
                            </m:r>
                          </m:sup>
                        </m:sSup>
                      </m:e>
                    </m:acc>
                    <m:r>
                      <a:rPr lang="vi-VN" sz="36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latin typeface="Cambria Math" panose="02040503050406030204" pitchFamily="18" charset="0"/>
                            <a:ea typeface="Dotum" panose="020B0600000101010101" pitchFamily="34" charset="-127"/>
                            <a:cs typeface="Times New Roman" panose="02020603050405020304" pitchFamily="18" charset="0"/>
                          </a:rPr>
                        </m:ctrlPr>
                      </m:sSupPr>
                      <m:e>
                        <m:r>
                          <a:rPr lang="vi-VN" sz="3600" i="1">
                            <a:latin typeface="Cambria Math" panose="02040503050406030204" pitchFamily="18" charset="0"/>
                            <a:ea typeface="Dotum" panose="020B0600000101010101" pitchFamily="34" charset="-127"/>
                            <a:cs typeface="Times New Roman" panose="02020603050405020304" pitchFamily="18" charset="0"/>
                          </a:rPr>
                          <m:t>90</m:t>
                        </m:r>
                      </m:e>
                      <m:sup>
                        <m:r>
                          <a:rPr lang="vi-VN" sz="3600" i="1">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3600" smtClean="0">
                    <a:effectLst/>
                    <a:latin typeface="Arial" panose="020B0604020202020204" pitchFamily="34" charset="0"/>
                    <a:ea typeface="Dotum" panose="020B0600000101010101" pitchFamily="34" charset="-127"/>
                    <a:cs typeface="Arial" panose="020B0604020202020204" pitchFamily="34" charset="0"/>
                  </a:rPr>
                  <a:t> (giả thiết)</a:t>
                </a:r>
              </a:p>
              <a:p>
                <a:pPr algn="just">
                  <a:lnSpc>
                    <a:spcPct val="150000"/>
                  </a:lnSpc>
                </a:pPr>
                <a:r>
                  <a:rPr lang="vi-VN" sz="3600" smtClean="0">
                    <a:effectLst/>
                    <a:latin typeface="Arial" panose="020B0604020202020204" pitchFamily="34" charset="0"/>
                    <a:ea typeface="Dotum" panose="020B0600000101010101" pitchFamily="34" charset="-127"/>
                    <a:cs typeface="Arial" panose="020B0604020202020204" pitchFamily="34" charset="0"/>
                  </a:rPr>
                  <a:t>Suy </a:t>
                </a:r>
                <a:r>
                  <a:rPr lang="vi-VN" sz="3600">
                    <a:effectLst/>
                    <a:latin typeface="Arial" panose="020B0604020202020204" pitchFamily="34" charset="0"/>
                    <a:ea typeface="Dotum" panose="020B0600000101010101" pitchFamily="34" charset="-127"/>
                    <a:cs typeface="Arial" panose="020B0604020202020204" pitchFamily="34" charset="0"/>
                  </a:rPr>
                  <a:t>ra </a:t>
                </a:r>
                <a14:m>
                  <m:oMath xmlns:m="http://schemas.openxmlformats.org/officeDocument/2006/math">
                    <m:acc>
                      <m:accPr>
                        <m: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acc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𝐵</m:t>
                        </m:r>
                      </m:e>
                    </m:acc>
                    <m:r>
                      <a:rPr lang="vi-VN" sz="36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3600" b="0" i="0" smtClean="0">
                        <a:effectLst/>
                        <a:latin typeface="Cambria Math" panose="02040503050406030204" pitchFamily="18" charset="0"/>
                        <a:ea typeface="Dotum" panose="020B0600000101010101" pitchFamily="34" charset="-127"/>
                        <a:cs typeface="Times New Roman" panose="02020603050405020304" pitchFamily="18" charset="0"/>
                      </a:rPr>
                      <m:t> </m:t>
                    </m:r>
                  </m:oMath>
                </a14:m>
                <a:r>
                  <a:rPr lang="en-US" sz="3600" smtClean="0">
                    <a:effectLst/>
                    <a:latin typeface="Arial" panose="020B0604020202020204" pitchFamily="34" charset="0"/>
                    <a:ea typeface="Arial" panose="020B0604020202020204" pitchFamily="34" charset="0"/>
                    <a:cs typeface="Arial" panose="020B0604020202020204" pitchFamily="34" charset="0"/>
                  </a:rPr>
                  <a:t> (hai góc tương ứng)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81800" y="4381500"/>
                <a:ext cx="9791700" cy="5017656"/>
              </a:xfrm>
              <a:prstGeom prst="rect">
                <a:avLst/>
              </a:prstGeom>
              <a:blipFill>
                <a:blip r:embed="rId8"/>
                <a:stretch>
                  <a:fillRect l="-1930" b="-3645"/>
                </a:stretch>
              </a:blipFill>
            </p:spPr>
            <p:txBody>
              <a:bodyPr/>
              <a:lstStyle/>
              <a:p>
                <a:r>
                  <a:rPr lang="en-US">
                    <a:noFill/>
                  </a:rPr>
                  <a:t> </a:t>
                </a:r>
              </a:p>
            </p:txBody>
          </p:sp>
        </mc:Fallback>
      </mc:AlternateContent>
      <p:pic>
        <p:nvPicPr>
          <p:cNvPr id="10" name="Picture 9"/>
          <p:cNvPicPr>
            <a:picLocks noChangeAspect="1"/>
          </p:cNvPicPr>
          <p:nvPr/>
        </p:nvPicPr>
        <p:blipFill>
          <a:blip r:embed="rId9"/>
          <a:stretch>
            <a:fillRect/>
          </a:stretch>
        </p:blipFill>
        <p:spPr>
          <a:xfrm>
            <a:off x="1314697" y="5082182"/>
            <a:ext cx="4877864" cy="4159802"/>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2777770" y="6616476"/>
                <a:ext cx="4441344" cy="1800493"/>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6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ᔕ </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sup>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e>
                        <m:sup>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e>
                        <m:sup>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oMath>
                  </m:oMathPara>
                </a14:m>
                <a:endParaRPr lang="en-US" sz="36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𝑔</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2777770" y="6616476"/>
                <a:ext cx="4441344" cy="1800493"/>
              </a:xfrm>
              <a:prstGeom prst="rect">
                <a:avLst/>
              </a:prstGeom>
              <a:blipFill>
                <a:blip r:embed="rId10"/>
                <a:stretch>
                  <a:fillRect/>
                </a:stretch>
              </a:blipFill>
            </p:spPr>
            <p:txBody>
              <a:bodyPr/>
              <a:lstStyle/>
              <a:p>
                <a:r>
                  <a:rPr lang="en-US">
                    <a:noFill/>
                  </a:rPr>
                  <a:t> </a:t>
                </a:r>
              </a:p>
            </p:txBody>
          </p:sp>
        </mc:Fallback>
      </mc:AlternateContent>
      <p:sp>
        <p:nvSpPr>
          <p:cNvPr id="13" name="Right Brace 12"/>
          <p:cNvSpPr/>
          <p:nvPr/>
        </p:nvSpPr>
        <p:spPr>
          <a:xfrm>
            <a:off x="12132156" y="6808356"/>
            <a:ext cx="476620" cy="1608613"/>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fade">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wipe(down)">
                                      <p:cBhvr>
                                        <p:cTn id="39" dur="500"/>
                                        <p:tgtEl>
                                          <p:spTgt spid="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animEffect transition="in" filter="fade">
                                      <p:cBhvr>
                                        <p:cTn id="44" dur="500"/>
                                        <p:tgtEl>
                                          <p:spTgt spid="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
                                            <p:txEl>
                                              <p:pRg st="4" end="4"/>
                                            </p:txEl>
                                          </p:spTgt>
                                        </p:tgtEl>
                                        <p:attrNameLst>
                                          <p:attrName>style.visibility</p:attrName>
                                        </p:attrNameLst>
                                      </p:cBhvr>
                                      <p:to>
                                        <p:strVal val="visible"/>
                                      </p:to>
                                    </p:set>
                                    <p:animEffect transition="in" filter="wipe(left)">
                                      <p:cBhvr>
                                        <p:cTn id="5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4" grpId="0"/>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 uri="{96DAC541-7B7A-43D3-8B79-37D633B846F1}">
                  <asvg:svgBlip xmlns:asvg="http://schemas.microsoft.com/office/drawing/2016/SVG/main" xmlns="" r:embed="rId7"/>
                </a:ext>
              </a:extLst>
            </a:blip>
            <a:stretch>
              <a:fillRect/>
            </a:stretch>
          </a:blipFill>
        </p:spPr>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8F5B43"/>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smtClean="0">
                <a:ln>
                  <a:noFill/>
                </a:ln>
                <a:solidFill>
                  <a:srgbClr val="8F5B43"/>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8"/>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32491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pic>
        <p:nvPicPr>
          <p:cNvPr id="8" name="Picture 7"/>
          <p:cNvPicPr>
            <a:picLocks noChangeAspect="1"/>
          </p:cNvPicPr>
          <p:nvPr/>
        </p:nvPicPr>
        <p:blipFill>
          <a:blip r:embed="rId4"/>
          <a:stretch>
            <a:fillRect/>
          </a:stretch>
        </p:blipFill>
        <p:spPr>
          <a:xfrm>
            <a:off x="-76200" y="250658"/>
            <a:ext cx="18022359" cy="9829800"/>
          </a:xfrm>
          <a:prstGeom prst="rect">
            <a:avLst/>
          </a:prstGeom>
        </p:spPr>
      </p:pic>
      <p:sp>
        <p:nvSpPr>
          <p:cNvPr id="9" name="Google Shape;911;p39"/>
          <p:cNvSpPr txBox="1">
            <a:spLocks/>
          </p:cNvSpPr>
          <p:nvPr/>
        </p:nvSpPr>
        <p:spPr>
          <a:xfrm>
            <a:off x="1426500" y="11049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smtClean="0">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1295400" y="2476500"/>
            <a:ext cx="15586153" cy="3508653"/>
          </a:xfrm>
          <a:prstGeom prst="rect">
            <a:avLst/>
          </a:prstGeom>
        </p:spPr>
        <p:txBody>
          <a:bodyPr wrap="square">
            <a:spAutoFit/>
          </a:bodyPr>
          <a:lstStyle/>
          <a:p>
            <a:pPr algn="just" defTabSz="1828800">
              <a:lnSpc>
                <a:spcPct val="150000"/>
              </a:lnSpc>
              <a:buClr>
                <a:srgbClr val="000000"/>
              </a:buClr>
            </a:pPr>
            <a:r>
              <a:rPr lang="vi-VN" sz="3700" kern="100">
                <a:solidFill>
                  <a:srgbClr val="000000"/>
                </a:solidFill>
                <a:ea typeface="Calibri" panose="020F0502020204030204" pitchFamily="34" charset="0"/>
                <a:cs typeface="Times New Roman" panose="02020603050405020304" pitchFamily="18" charset="0"/>
                <a:sym typeface="Arial"/>
              </a:rPr>
              <a:t>Bạn Hoàng và bạn Thu cùng vẽ bản đồ một ốc đảo và ba vị trí với tỉ lệ bản đồ khác nhau. Bạn Hoàng dùng ba điểm A,B,C lần lượt biểu thị các </a:t>
            </a:r>
            <a:r>
              <a:rPr lang="en-US" sz="3700" kern="100" smtClean="0">
                <a:solidFill>
                  <a:srgbClr val="000000"/>
                </a:solidFill>
                <a:ea typeface="Calibri" panose="020F0502020204030204" pitchFamily="34" charset="0"/>
                <a:cs typeface="Times New Roman" panose="02020603050405020304" pitchFamily="18" charset="0"/>
                <a:sym typeface="Arial"/>
              </a:rPr>
              <a:t>   </a:t>
            </a:r>
            <a:r>
              <a:rPr lang="vi-VN" sz="3700" kern="100" smtClean="0">
                <a:solidFill>
                  <a:srgbClr val="000000"/>
                </a:solidFill>
                <a:ea typeface="Calibri" panose="020F0502020204030204" pitchFamily="34" charset="0"/>
                <a:cs typeface="Times New Roman" panose="02020603050405020304" pitchFamily="18" charset="0"/>
                <a:sym typeface="Arial"/>
              </a:rPr>
              <a:t>vị </a:t>
            </a:r>
            <a:r>
              <a:rPr lang="vi-VN" sz="3700" kern="100">
                <a:solidFill>
                  <a:srgbClr val="000000"/>
                </a:solidFill>
                <a:ea typeface="Calibri" panose="020F0502020204030204" pitchFamily="34" charset="0"/>
                <a:cs typeface="Times New Roman" panose="02020603050405020304" pitchFamily="18" charset="0"/>
                <a:sym typeface="Arial"/>
              </a:rPr>
              <a:t>trí thứ nhất, thứ hai, thứ ba (H.68a). Bạn Thu dùng ba điểm A’,B’,C’ lần lượt biểu thị ba vị trí đó (H.68b) </a:t>
            </a:r>
            <a:endParaRPr lang="en-US" sz="3700" kern="100" dirty="0">
              <a:solidFill>
                <a:srgbClr val="000000"/>
              </a:solidFill>
              <a:latin typeface="Arial"/>
              <a:ea typeface="Calibri" panose="020F0502020204030204" pitchFamily="34" charset="0"/>
              <a:cs typeface="Times New Roman" panose="02020603050405020304" pitchFamily="18" charset="0"/>
              <a:sym typeface="Arial"/>
            </a:endParaRPr>
          </a:p>
        </p:txBody>
      </p:sp>
      <p:sp>
        <p:nvSpPr>
          <p:cNvPr id="15" name="Rectangle 14"/>
          <p:cNvSpPr/>
          <p:nvPr/>
        </p:nvSpPr>
        <p:spPr>
          <a:xfrm>
            <a:off x="1295400" y="6013784"/>
            <a:ext cx="6629401" cy="1800493"/>
          </a:xfrm>
          <a:prstGeom prst="rect">
            <a:avLst/>
          </a:prstGeom>
        </p:spPr>
        <p:txBody>
          <a:bodyPr wrap="square">
            <a:spAutoFit/>
          </a:bodyPr>
          <a:lstStyle/>
          <a:p>
            <a:pPr lvl="0" algn="just" defTabSz="1828800">
              <a:lnSpc>
                <a:spcPct val="150000"/>
              </a:lnSpc>
              <a:buClr>
                <a:srgbClr val="000000"/>
              </a:buClr>
            </a:pPr>
            <a:r>
              <a:rPr lang="vi-VN" sz="3700" kern="100">
                <a:solidFill>
                  <a:srgbClr val="000000"/>
                </a:solidFill>
                <a:ea typeface="Calibri" panose="020F0502020204030204" pitchFamily="34" charset="0"/>
                <a:cs typeface="Times New Roman" panose="02020603050405020304" pitchFamily="18" charset="0"/>
                <a:sym typeface="Arial"/>
              </a:rPr>
              <a:t>Hai tam giác A’B’C’ và  ABC có đồng dạng hay không ?</a:t>
            </a:r>
            <a:endParaRPr lang="en-US" sz="3700" kern="10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8295016" y="5422657"/>
            <a:ext cx="8586537" cy="3715327"/>
          </a:xfrm>
          <a:prstGeom prst="rect">
            <a:avLst/>
          </a:prstGeom>
        </p:spPr>
      </p:pic>
      <p:pic>
        <p:nvPicPr>
          <p:cNvPr id="4" name="Picture 3"/>
          <p:cNvPicPr>
            <a:picLocks noChangeAspect="1"/>
          </p:cNvPicPr>
          <p:nvPr/>
        </p:nvPicPr>
        <p:blipFill>
          <a:blip r:embed="rId7"/>
          <a:stretch>
            <a:fillRect/>
          </a:stretch>
        </p:blipFill>
        <p:spPr>
          <a:xfrm>
            <a:off x="4104150" y="8050853"/>
            <a:ext cx="1011900" cy="1011900"/>
          </a:xfrm>
          <a:prstGeom prst="rect">
            <a:avLst/>
          </a:prstGeom>
        </p:spPr>
      </p:pic>
    </p:spTree>
    <p:extLst>
      <p:ext uri="{BB962C8B-B14F-4D97-AF65-F5344CB8AC3E}">
        <p14:creationId xmlns:p14="http://schemas.microsoft.com/office/powerpoint/2010/main" val="1395578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8" y="0"/>
            <a:ext cx="18288000" cy="10287000"/>
          </a:xfrm>
          <a:prstGeom prst="rect">
            <a:avLst/>
          </a:prstGeom>
        </p:spPr>
      </p:pic>
      <p:grpSp>
        <p:nvGrpSpPr>
          <p:cNvPr id="13" name="Group 12"/>
          <p:cNvGrpSpPr/>
          <p:nvPr/>
        </p:nvGrpSpPr>
        <p:grpSpPr>
          <a:xfrm>
            <a:off x="10069170"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59" y="625358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3" y="626871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1" y="604068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34"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49" y="6668479"/>
            <a:ext cx="1332970"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553279" y="4835988"/>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3" y="43831"/>
            <a:ext cx="16272978" cy="3525658"/>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33" name="TextBox 32"/>
            <p:cNvSpPr txBox="1"/>
            <p:nvPr/>
          </p:nvSpPr>
          <p:spPr>
            <a:xfrm>
              <a:off x="1173965" y="1496613"/>
              <a:ext cx="9837415" cy="2092881"/>
            </a:xfrm>
            <a:prstGeom prst="rect">
              <a:avLst/>
            </a:prstGeom>
            <a:noFill/>
          </p:spPr>
          <p:txBody>
            <a:bodyPr wrap="square" rtlCol="0">
              <a:spAutoFit/>
            </a:bodyPr>
            <a:lstStyle/>
            <a:p>
              <a:pPr algn="ctr" defTabSz="1371600"/>
              <a:endParaRPr lang="en-US" sz="9900" b="1" dirty="0">
                <a:solidFill>
                  <a:prstClr val="white"/>
                </a:solidFill>
                <a:latin typeface="Arial" panose="020B0604020202020204" pitchFamily="34" charset="0"/>
                <a:cs typeface="Arial" panose="020B0604020202020204" pitchFamily="34" charset="0"/>
                <a:sym typeface="Arial"/>
              </a:endParaRPr>
            </a:p>
            <a:p>
              <a:pPr algn="ctr" defTabSz="1371600"/>
              <a:r>
                <a:rPr lang="en-US" sz="9900" b="1" dirty="0">
                  <a:solidFill>
                    <a:prstClr val="white"/>
                  </a:solidFill>
                  <a:latin typeface="Arial" panose="020B0604020202020204" pitchFamily="34" charset="0"/>
                  <a:cs typeface="Arial" panose="020B0604020202020204" pitchFamily="34" charset="0"/>
                  <a:sym typeface="Arial"/>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26220" y="5470256"/>
            <a:ext cx="3123328" cy="312332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86166"/>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3" name="ĐC SHARE MIỄN PHÍ BỞI NK POWERSKILLS"/>
          <p:cNvGrpSpPr/>
          <p:nvPr/>
        </p:nvGrpSpPr>
        <p:grpSpPr>
          <a:xfrm>
            <a:off x="20090" y="4233205"/>
            <a:ext cx="18385516" cy="10362154"/>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9066110" y="4062518"/>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406285"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355259"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97047" y="606245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946360"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5728775" y="6690249"/>
            <a:ext cx="1332970"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324015"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1241324" y="1077724"/>
            <a:ext cx="15751276" cy="21991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8" name="ĐC SHARE MIỄN PHÍ BỞI NK POWERSKILLS"/>
              <p:cNvSpPr/>
              <p:nvPr/>
            </p:nvSpPr>
            <p:spPr>
              <a:xfrm>
                <a:off x="1205729" y="6771223"/>
                <a:ext cx="7027026"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spcBef>
                    <a:spcPts val="300"/>
                  </a:spcBef>
                  <a:spcAft>
                    <a:spcPts val="300"/>
                  </a:spcAft>
                </a:pPr>
                <a:r>
                  <a:rPr lang="vi-VN" sz="38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vi-VN" sz="3800">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𝐸𝐷𝐹</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8" name="ĐC SHARE MIỄN PHÍ BỞI NK POWERSKILLS"/>
              <p:cNvSpPr>
                <a:spLocks noRot="1" noChangeAspect="1" noMove="1" noResize="1" noEditPoints="1" noAdjustHandles="1" noChangeArrowheads="1" noChangeShapeType="1" noTextEdit="1"/>
              </p:cNvSpPr>
              <p:nvPr/>
            </p:nvSpPr>
            <p:spPr>
              <a:xfrm>
                <a:off x="1205729" y="6771223"/>
                <a:ext cx="7027026" cy="1918046"/>
              </a:xfrm>
              <a:prstGeom prst="rect">
                <a:avLst/>
              </a:prstGeom>
              <a:blipFill>
                <a:blip r:embed="rId16"/>
                <a:stretch>
                  <a:fillRect l="-286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CẤM BUÔN BÁN, CẤM REUP"/>
              <p:cNvSpPr/>
              <p:nvPr/>
            </p:nvSpPr>
            <p:spPr>
              <a:xfrm>
                <a:off x="10085275" y="6771223"/>
                <a:ext cx="6864885"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spcBef>
                    <a:spcPts val="300"/>
                  </a:spcBef>
                  <a:spcAft>
                    <a:spcPts val="300"/>
                  </a:spcAft>
                </a:pPr>
                <a:r>
                  <a:rPr lang="vi-VN" sz="38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vi-VN" sz="3800">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𝐹𝐷𝐸</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9" name="CẤM BUÔN BÁN, CẤM REUP"/>
              <p:cNvSpPr>
                <a:spLocks noRot="1" noChangeAspect="1" noMove="1" noResize="1" noEditPoints="1" noAdjustHandles="1" noChangeArrowheads="1" noChangeShapeType="1" noTextEdit="1"/>
              </p:cNvSpPr>
              <p:nvPr/>
            </p:nvSpPr>
            <p:spPr>
              <a:xfrm>
                <a:off x="10085275" y="6771223"/>
                <a:ext cx="6864885" cy="1918046"/>
              </a:xfrm>
              <a:prstGeom prst="rect">
                <a:avLst/>
              </a:prstGeom>
              <a:blipFill>
                <a:blip r:embed="rId17"/>
                <a:stretch>
                  <a:fillRect l="-292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Vào http://fb.com/nkpowerskills tải game miễn phí"/>
              <p:cNvSpPr/>
              <p:nvPr/>
            </p:nvSpPr>
            <p:spPr>
              <a:xfrm>
                <a:off x="10085275" y="4087492"/>
                <a:ext cx="6864895"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spcBef>
                    <a:spcPts val="300"/>
                  </a:spcBef>
                  <a:spcAft>
                    <a:spcPts val="300"/>
                  </a:spcAft>
                </a:pPr>
                <a:r>
                  <a:rPr lang="vi-VN" sz="380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𝐵𝐶𝐴</m:t>
                    </m:r>
                  </m:oMath>
                </a14:m>
                <a:r>
                  <a:rPr lang="vi-VN" sz="3800">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0" name="Vào http://fb.com/nkpowerskills tải game miễn phí"/>
              <p:cNvSpPr>
                <a:spLocks noRot="1" noChangeAspect="1" noMove="1" noResize="1" noEditPoints="1" noAdjustHandles="1" noChangeArrowheads="1" noChangeShapeType="1" noTextEdit="1"/>
              </p:cNvSpPr>
              <p:nvPr/>
            </p:nvSpPr>
            <p:spPr>
              <a:xfrm>
                <a:off x="10085275" y="4087492"/>
                <a:ext cx="6864895" cy="1918046"/>
              </a:xfrm>
              <a:prstGeom prst="rect">
                <a:avLst/>
              </a:prstGeom>
              <a:blipFill>
                <a:blip r:embed="rId18"/>
                <a:stretch>
                  <a:fillRect l="-292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ĐC SHARE MIỄN PHÍ BỞI NK POWERSKILLS"/>
              <p:cNvSpPr/>
              <p:nvPr/>
            </p:nvSpPr>
            <p:spPr>
              <a:xfrm>
                <a:off x="1241324" y="4076700"/>
                <a:ext cx="6991431"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spcBef>
                    <a:spcPts val="300"/>
                  </a:spcBef>
                  <a:spcAft>
                    <a:spcPts val="300"/>
                  </a:spcAft>
                </a:pPr>
                <a:r>
                  <a:rPr lang="vi-VN" sz="38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vi-VN" sz="3800">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1" name="ĐC SHARE MIỄN PHÍ BỞI NK POWERSKILLS"/>
              <p:cNvSpPr>
                <a:spLocks noRot="1" noChangeAspect="1" noMove="1" noResize="1" noEditPoints="1" noAdjustHandles="1" noChangeArrowheads="1" noChangeShapeType="1" noTextEdit="1"/>
              </p:cNvSpPr>
              <p:nvPr/>
            </p:nvSpPr>
            <p:spPr>
              <a:xfrm>
                <a:off x="1241324" y="4076700"/>
                <a:ext cx="6991431" cy="1918046"/>
              </a:xfrm>
              <a:prstGeom prst="rect">
                <a:avLst/>
              </a:prstGeom>
              <a:blipFill>
                <a:blip r:embed="rId19"/>
                <a:stretch>
                  <a:fillRect l="-2877"/>
                </a:stretch>
              </a:blipFill>
              <a:ln>
                <a:no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06775" y="417630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46024" y="418298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37254" y="696815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374837" y="6806357"/>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6080382" y="3691892"/>
            <a:ext cx="7254618" cy="65951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7" name="ĐC SHARE MIỄN PHÍ BỞI NK POWERSKILLS"/>
              <p:cNvSpPr txBox="1"/>
              <p:nvPr/>
            </p:nvSpPr>
            <p:spPr>
              <a:xfrm>
                <a:off x="1410220" y="1417322"/>
                <a:ext cx="15264949" cy="1299523"/>
              </a:xfrm>
              <a:prstGeom prst="rect">
                <a:avLst/>
              </a:prstGeom>
              <a:noFill/>
            </p:spPr>
            <p:txBody>
              <a:bodyPr wrap="square" rtlCol="0">
                <a:spAutoFit/>
              </a:bodyPr>
              <a:lstStyle/>
              <a:p>
                <a:pPr marR="30480" algn="ctr">
                  <a:lnSpc>
                    <a:spcPct val="150000"/>
                  </a:lnSpc>
                  <a:spcBef>
                    <a:spcPts val="300"/>
                  </a:spcBef>
                  <a:spcAft>
                    <a:spcPts val="300"/>
                  </a:spcAft>
                  <a:tabLst>
                    <a:tab pos="1049655" algn="l"/>
                  </a:tabLst>
                </a:pPr>
                <a:r>
                  <a:rPr lang="fr-FR"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Hãy chọn câu đúng. Nếu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𝛥</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𝛥</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r>
                  <a:rPr lang="fr-FR"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m:t>
                        </m:r>
                      </m:e>
                    </m:acc>
                  </m:oMath>
                </a14:m>
                <a:r>
                  <a:rPr lang="vi-VN"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𝐵𝐴</m:t>
                        </m:r>
                      </m:num>
                      <m:den>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den>
                    </m:f>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𝐷𝐸</m:t>
                        </m:r>
                      </m:num>
                      <m:den>
                        <m:r>
                          <a:rPr lang="vi-VN"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𝐷𝐹</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7" name="ĐC SHARE MIỄN PHÍ BỞI NK POWERSKILLS"/>
              <p:cNvSpPr txBox="1">
                <a:spLocks noRot="1" noChangeAspect="1" noMove="1" noResize="1" noEditPoints="1" noAdjustHandles="1" noChangeArrowheads="1" noChangeShapeType="1" noTextEdit="1"/>
              </p:cNvSpPr>
              <p:nvPr/>
            </p:nvSpPr>
            <p:spPr>
              <a:xfrm>
                <a:off x="1410220" y="1417322"/>
                <a:ext cx="15264949" cy="1299523"/>
              </a:xfrm>
              <a:prstGeom prst="rect">
                <a:avLst/>
              </a:prstGeom>
              <a:blipFill>
                <a:blip r:embed="rId23"/>
                <a:stretch>
                  <a:fillRect l="-1158" b="-7981"/>
                </a:stretch>
              </a:blipFill>
            </p:spPr>
            <p:txBody>
              <a:bodyPr/>
              <a:lstStyle/>
              <a:p>
                <a:r>
                  <a:rPr lang="en-US">
                    <a:noFill/>
                  </a:rPr>
                  <a:t> </a:t>
                </a:r>
              </a:p>
            </p:txBody>
          </p:sp>
        </mc:Fallback>
      </mc:AlternateContent>
      <p:sp>
        <p:nvSpPr>
          <p:cNvPr id="2" name="Rounded Rectangle 1"/>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80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2" name="Group 1"/>
          <p:cNvGrpSpPr/>
          <p:nvPr/>
        </p:nvGrpSpPr>
        <p:grpSpPr>
          <a:xfrm>
            <a:off x="45686" y="4239130"/>
            <a:ext cx="18385516" cy="1058328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9779682" y="4439698"/>
            <a:ext cx="4501100" cy="450110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1"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5642191" y="6690249"/>
            <a:ext cx="1332970"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1250064" y="1206133"/>
            <a:ext cx="15751276" cy="32697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6" name="Rectangle 95"/>
              <p:cNvSpPr/>
              <p:nvPr/>
            </p:nvSpPr>
            <p:spPr>
              <a:xfrm>
                <a:off x="10826755" y="7579562"/>
                <a:ext cx="5424390" cy="18035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just">
                  <a:spcBef>
                    <a:spcPts val="300"/>
                  </a:spcBef>
                  <a:spcAft>
                    <a:spcPts val="300"/>
                  </a:spcAft>
                </a:pPr>
                <a14:m>
                  <m:oMathPara xmlns:m="http://schemas.openxmlformats.org/officeDocument/2006/math">
                    <m:oMathParaPr>
                      <m:jc m:val="centerGroup"/>
                    </m:oMathParaPr>
                    <m:oMath xmlns:m="http://schemas.openxmlformats.org/officeDocument/2006/math">
                      <m:r>
                        <a:rPr lang="en-US" sz="4200" b="0" i="1" smtClean="0">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4200" b="0" i="1" smtClean="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𝐴𝐷𝐸</m:t>
                          </m:r>
                        </m:e>
                      </m:acc>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𝐴𝐶𝐵</m:t>
                          </m:r>
                        </m:e>
                      </m:acc>
                    </m:oMath>
                  </m:oMathPara>
                </a14:m>
                <a:endParaRPr lang="en-US" sz="4200">
                  <a:effectLst/>
                  <a:latin typeface="Times New Roman" panose="02020603050405020304" pitchFamily="18" charset="0"/>
                  <a:ea typeface="Times New Roman" panose="02020603050405020304" pitchFamily="18" charset="0"/>
                </a:endParaRPr>
              </a:p>
            </p:txBody>
          </p:sp>
        </mc:Choice>
        <mc:Fallback>
          <p:sp>
            <p:nvSpPr>
              <p:cNvPr id="96" name="Rectangle 95"/>
              <p:cNvSpPr>
                <a:spLocks noRot="1" noChangeAspect="1" noMove="1" noResize="1" noEditPoints="1" noAdjustHandles="1" noChangeArrowheads="1" noChangeShapeType="1" noTextEdit="1"/>
              </p:cNvSpPr>
              <p:nvPr/>
            </p:nvSpPr>
            <p:spPr>
              <a:xfrm>
                <a:off x="10826755" y="7579562"/>
                <a:ext cx="5424390" cy="1803587"/>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2107274" y="5170850"/>
                <a:ext cx="5505004" cy="1801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60960" algn="ctr" defTabSz="1828800">
                  <a:spcBef>
                    <a:spcPts val="1200"/>
                  </a:spcBef>
                  <a:spcAft>
                    <a:spcPts val="1200"/>
                  </a:spcAft>
                  <a:buClr>
                    <a:srgbClr val="000000"/>
                  </a:buClr>
                </a:pPr>
                <a14:m>
                  <m:oMath xmlns:m="http://schemas.openxmlformats.org/officeDocument/2006/math">
                    <m:r>
                      <a:rPr lang="en-US" sz="4200" b="0" i="1" smtClean="0">
                        <a:solidFill>
                          <a:prstClr val="white"/>
                        </a:solidFill>
                        <a:latin typeface="Cambria Math" panose="02040503050406030204" pitchFamily="18" charset="0"/>
                        <a:cs typeface="Arial" panose="020B0604020202020204" pitchFamily="34" charset="0"/>
                        <a:sym typeface="Arial"/>
                      </a:rPr>
                      <m:t>𝐴</m:t>
                    </m:r>
                    <m:r>
                      <a:rPr lang="en-US" sz="4200" b="0" i="1" smtClean="0">
                        <a:solidFill>
                          <a:prstClr val="white"/>
                        </a:solidFill>
                        <a:latin typeface="Cambria Math" panose="02040503050406030204" pitchFamily="18" charset="0"/>
                        <a:cs typeface="Arial" panose="020B0604020202020204" pitchFamily="34" charset="0"/>
                        <a:sym typeface="Arial"/>
                      </a:rPr>
                      <m:t>. ∆</m:t>
                    </m:r>
                    <m:r>
                      <a:rPr lang="pt-BR" sz="4200" i="1" smtClean="0">
                        <a:solidFill>
                          <a:prstClr val="white"/>
                        </a:solidFill>
                        <a:latin typeface="Cambria Math" panose="02040503050406030204" pitchFamily="18" charset="0"/>
                        <a:cs typeface="Arial" panose="020B0604020202020204" pitchFamily="34" charset="0"/>
                        <a:sym typeface="Arial"/>
                      </a:rPr>
                      <m:t>𝐴𝐷𝐸</m:t>
                    </m:r>
                    <m:r>
                      <a:rPr lang="en-US" sz="4200" b="0" i="1" smtClean="0">
                        <a:solidFill>
                          <a:prstClr val="white"/>
                        </a:solidFill>
                        <a:latin typeface="Cambria Math" panose="02040503050406030204" pitchFamily="18" charset="0"/>
                        <a:cs typeface="Arial" panose="020B0604020202020204" pitchFamily="34" charset="0"/>
                        <a:sym typeface="Arial"/>
                      </a:rPr>
                      <m:t> </m:t>
                    </m:r>
                    <m:r>
                      <a:rPr lang="en-US" sz="4200" i="1" smtClean="0">
                        <a:solidFill>
                          <a:schemeClr val="bg1"/>
                        </a:solidFill>
                        <a:latin typeface="Cambria Math" panose="02040503050406030204" pitchFamily="18" charset="0"/>
                        <a:ea typeface="Dotum" panose="020B0600000101010101" pitchFamily="34" charset="-127"/>
                        <a:cs typeface="Times New Roman" panose="02020603050405020304" pitchFamily="18" charset="0"/>
                      </a:rPr>
                      <m:t>ᔕ</m:t>
                    </m:r>
                    <m:r>
                      <a:rPr lang="en-US" sz="42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pt-BR" sz="4200" i="1" smtClean="0">
                        <a:solidFill>
                          <a:prstClr val="white"/>
                        </a:solidFill>
                        <a:latin typeface="Cambria Math" panose="02040503050406030204" pitchFamily="18" charset="0"/>
                        <a:cs typeface="Arial" panose="020B0604020202020204" pitchFamily="34" charset="0"/>
                        <a:sym typeface="Arial"/>
                      </a:rPr>
                      <m:t>∆</m:t>
                    </m:r>
                    <m:r>
                      <a:rPr lang="pt-BR" sz="4200" i="1" smtClean="0">
                        <a:solidFill>
                          <a:prstClr val="white"/>
                        </a:solidFill>
                        <a:latin typeface="Cambria Math" panose="02040503050406030204" pitchFamily="18" charset="0"/>
                        <a:cs typeface="Arial" panose="020B0604020202020204" pitchFamily="34" charset="0"/>
                        <a:sym typeface="Arial"/>
                      </a:rPr>
                      <m:t>𝐴𝐵</m:t>
                    </m:r>
                  </m:oMath>
                </a14:m>
                <a:r>
                  <a:rPr lang="pt-BR" sz="4200">
                    <a:solidFill>
                      <a:prstClr val="white"/>
                    </a:solidFill>
                    <a:latin typeface="Arial" panose="020B0604020202020204" pitchFamily="34" charset="0"/>
                    <a:cs typeface="Arial" panose="020B0604020202020204" pitchFamily="34" charset="0"/>
                    <a:sym typeface="Arial"/>
                  </a:rPr>
                  <a:t>C</a:t>
                </a:r>
              </a:p>
            </p:txBody>
          </p:sp>
        </mc:Choice>
        <mc:Fallback xmlns="">
          <p:sp>
            <p:nvSpPr>
              <p:cNvPr id="97" name="Rectangle 96"/>
              <p:cNvSpPr>
                <a:spLocks noRot="1" noChangeAspect="1" noMove="1" noResize="1" noEditPoints="1" noAdjustHandles="1" noChangeArrowheads="1" noChangeShapeType="1" noTextEdit="1"/>
              </p:cNvSpPr>
              <p:nvPr/>
            </p:nvSpPr>
            <p:spPr>
              <a:xfrm>
                <a:off x="2107274" y="5170850"/>
                <a:ext cx="5505004" cy="1801450"/>
              </a:xfrm>
              <a:prstGeom prst="rect">
                <a:avLst/>
              </a:prstGeom>
              <a:blipFill>
                <a:blip r:embed="rId1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10832281" y="5120613"/>
                <a:ext cx="5384157" cy="1801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just">
                  <a:spcBef>
                    <a:spcPts val="300"/>
                  </a:spcBef>
                  <a:spcAft>
                    <a:spcPts val="300"/>
                  </a:spcAft>
                </a:pPr>
                <a14:m>
                  <m:oMathPara xmlns:m="http://schemas.openxmlformats.org/officeDocument/2006/math">
                    <m:oMathParaPr>
                      <m:jc m:val="centerGroup"/>
                    </m:oMathParaPr>
                    <m:oMath xmlns:m="http://schemas.openxmlformats.org/officeDocument/2006/math">
                      <m:r>
                        <a:rPr lang="en-US" sz="4200" b="0" i="1" smtClean="0">
                          <a:effectLst/>
                          <a:latin typeface="Cambria Math" panose="02040503050406030204" pitchFamily="18" charset="0"/>
                          <a:ea typeface="Times New Roman" panose="02020603050405020304" pitchFamily="18" charset="0"/>
                          <a:cs typeface="Times New Roman" panose="02020603050405020304" pitchFamily="18" charset="0"/>
                        </a:rPr>
                        <m:t>𝐶</m:t>
                      </m:r>
                      <m:r>
                        <a:rPr lang="en-US" sz="4200" b="0" i="1" smtClean="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m:oMathPara>
                </a14:m>
                <a:endParaRPr lang="en-US" sz="4200">
                  <a:effectLst/>
                  <a:ea typeface="Times New Roman" panose="02020603050405020304" pitchFamily="18"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10832281" y="5120613"/>
                <a:ext cx="5384157" cy="180145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9" name="Rectangle 98"/>
              <p:cNvSpPr/>
              <p:nvPr/>
            </p:nvSpPr>
            <p:spPr>
              <a:xfrm>
                <a:off x="2119610" y="7596782"/>
                <a:ext cx="5492667" cy="1801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200" b="0" i="1" smtClean="0">
                          <a:solidFill>
                            <a:prstClr val="white"/>
                          </a:solidFill>
                          <a:latin typeface="Cambria Math" panose="02040503050406030204" pitchFamily="18" charset="0"/>
                          <a:cs typeface="Arial" panose="020B0604020202020204" pitchFamily="34" charset="0"/>
                          <a:sym typeface="Arial"/>
                        </a:rPr>
                        <m:t>𝐵</m:t>
                      </m:r>
                      <m:r>
                        <a:rPr lang="en-US" sz="4200" b="0" i="1" smtClean="0">
                          <a:solidFill>
                            <a:prstClr val="white"/>
                          </a:solidFill>
                          <a:latin typeface="Cambria Math" panose="02040503050406030204" pitchFamily="18" charset="0"/>
                          <a:cs typeface="Arial" panose="020B0604020202020204" pitchFamily="34" charset="0"/>
                          <a:sym typeface="Arial"/>
                        </a:rPr>
                        <m:t>. </m:t>
                      </m:r>
                      <m:r>
                        <a:rPr lang="pt-BR" sz="4200" i="1" smtClean="0">
                          <a:solidFill>
                            <a:prstClr val="white"/>
                          </a:solidFill>
                          <a:latin typeface="Cambria Math" panose="02040503050406030204" pitchFamily="18" charset="0"/>
                          <a:cs typeface="Arial" panose="020B0604020202020204" pitchFamily="34" charset="0"/>
                          <a:sym typeface="Arial"/>
                        </a:rPr>
                        <m:t>𝐷𝐸</m:t>
                      </m:r>
                      <m:r>
                        <a:rPr lang="pt-BR" sz="4200" i="1" smtClean="0">
                          <a:solidFill>
                            <a:prstClr val="white"/>
                          </a:solidFill>
                          <a:latin typeface="Cambria Math" panose="02040503050406030204" pitchFamily="18" charset="0"/>
                          <a:cs typeface="Arial" panose="020B0604020202020204" pitchFamily="34" charset="0"/>
                          <a:sym typeface="Arial"/>
                        </a:rPr>
                        <m:t>//</m:t>
                      </m:r>
                      <m:r>
                        <a:rPr lang="pt-BR" sz="4200" i="1" smtClean="0">
                          <a:solidFill>
                            <a:prstClr val="white"/>
                          </a:solidFill>
                          <a:latin typeface="Cambria Math" panose="02040503050406030204" pitchFamily="18" charset="0"/>
                          <a:cs typeface="Arial" panose="020B0604020202020204" pitchFamily="34" charset="0"/>
                          <a:sym typeface="Arial"/>
                        </a:rPr>
                        <m:t>𝐵𝐶</m:t>
                      </m:r>
                    </m:oMath>
                  </m:oMathPara>
                </a14:m>
                <a:endParaRPr lang="en-US" sz="4200" dirty="0">
                  <a:solidFill>
                    <a:prstClr val="white"/>
                  </a:solidFill>
                  <a:latin typeface="Arial" panose="020B0604020202020204" pitchFamily="34" charset="0"/>
                  <a:cs typeface="Arial" panose="020B0604020202020204" pitchFamily="34" charset="0"/>
                  <a:sym typeface="Arial"/>
                </a:endParaRPr>
              </a:p>
            </p:txBody>
          </p:sp>
        </mc:Choice>
        <mc:Fallback>
          <p:sp>
            <p:nvSpPr>
              <p:cNvPr id="99" name="Rectangle 98"/>
              <p:cNvSpPr>
                <a:spLocks noRot="1" noChangeAspect="1" noMove="1" noResize="1" noEditPoints="1" noAdjustHandles="1" noChangeArrowheads="1" noChangeShapeType="1" noTextEdit="1"/>
              </p:cNvSpPr>
              <p:nvPr/>
            </p:nvSpPr>
            <p:spPr>
              <a:xfrm>
                <a:off x="2119610" y="7596782"/>
                <a:ext cx="5492667" cy="1801450"/>
              </a:xfrm>
              <a:prstGeom prst="rect">
                <a:avLst/>
              </a:prstGeom>
              <a:blipFill>
                <a:blip r:embed="rId18"/>
                <a:stretch>
                  <a:fillRect/>
                </a:stretch>
              </a:blipFill>
              <a:ln>
                <a:noFill/>
              </a:ln>
            </p:spPr>
            <p:txBody>
              <a:bodyPr/>
              <a:lstStyle/>
              <a:p>
                <a:r>
                  <a:rPr lang="en-US">
                    <a:noFill/>
                  </a:rPr>
                  <a:t> </a:t>
                </a:r>
              </a:p>
            </p:txBody>
          </p:sp>
        </mc:Fallback>
      </mc:AlternateContent>
      <p:pic>
        <p:nvPicPr>
          <p:cNvPr id="100"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318237" y="769495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981868" y="515081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56868" y="528732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57653" y="7670884"/>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6012017" y="3591944"/>
            <a:ext cx="7254618" cy="65951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5" name="TextBox 104"/>
              <p:cNvSpPr txBox="1"/>
              <p:nvPr/>
            </p:nvSpPr>
            <p:spPr>
              <a:xfrm>
                <a:off x="2225743" y="1280720"/>
                <a:ext cx="14025402" cy="3000821"/>
              </a:xfrm>
              <a:prstGeom prst="rect">
                <a:avLst/>
              </a:prstGeom>
              <a:noFill/>
            </p:spPr>
            <p:txBody>
              <a:bodyPr wrap="square" rtlCol="0">
                <a:spAutoFit/>
              </a:bodyPr>
              <a:lstStyle/>
              <a:p>
                <a:pPr marR="30480" algn="just">
                  <a:lnSpc>
                    <a:spcPct val="150000"/>
                  </a:lnSpc>
                  <a:spcBef>
                    <a:spcPts val="300"/>
                  </a:spcBef>
                  <a:spcAft>
                    <a:spcPts val="300"/>
                  </a:spcAft>
                </a:pPr>
                <a:r>
                  <a:rPr lang="fr-FR" sz="42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fr-FR"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𝛥</m:t>
                    </m:r>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vi-VN"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trên cạnh </a:t>
                </a:r>
                <a14:m>
                  <m:oMath xmlns:m="http://schemas.openxmlformats.org/officeDocument/2006/math">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lấy điểm </a:t>
                </a:r>
                <a14:m>
                  <m:oMath xmlns:m="http://schemas.openxmlformats.org/officeDocument/2006/math">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vi-VN"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khác </a:t>
                </a:r>
                <a14:m>
                  <m:oMath xmlns:m="http://schemas.openxmlformats.org/officeDocument/2006/math">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vi-VN"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Qua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kẻ đường thẳng song song với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cắt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kết luận </a:t>
                </a:r>
                <a:r>
                  <a:rPr lang="en-US" sz="42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sai?</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5" name="TextBox 104"/>
              <p:cNvSpPr txBox="1">
                <a:spLocks noRot="1" noChangeAspect="1" noMove="1" noResize="1" noEditPoints="1" noAdjustHandles="1" noChangeArrowheads="1" noChangeShapeType="1" noTextEdit="1"/>
              </p:cNvSpPr>
              <p:nvPr/>
            </p:nvSpPr>
            <p:spPr>
              <a:xfrm>
                <a:off x="2225743" y="1280720"/>
                <a:ext cx="14025402" cy="3000821"/>
              </a:xfrm>
              <a:prstGeom prst="rect">
                <a:avLst/>
              </a:prstGeom>
              <a:blipFill>
                <a:blip r:embed="rId22"/>
                <a:stretch>
                  <a:fillRect l="-1651" r="-1478" b="-4472"/>
                </a:stretch>
              </a:blipFill>
            </p:spPr>
            <p:txBody>
              <a:bodyPr/>
              <a:lstStyle/>
              <a:p>
                <a:r>
                  <a:rPr lang="en-US">
                    <a:noFill/>
                  </a:rPr>
                  <a:t> </a:t>
                </a:r>
              </a:p>
            </p:txBody>
          </p:sp>
        </mc:Fallback>
      </mc:AlternateContent>
      <p:pic>
        <p:nvPicPr>
          <p:cNvPr id="35" name="Picture 34"/>
          <p:cNvPicPr>
            <a:picLocks noChangeAspect="1"/>
          </p:cNvPicPr>
          <p:nvPr/>
        </p:nvPicPr>
        <p:blipFill>
          <a:blip r:embed="rId7"/>
          <a:stretch>
            <a:fillRect/>
          </a:stretch>
        </p:blipFill>
        <p:spPr>
          <a:xfrm>
            <a:off x="45686" y="12047226"/>
            <a:ext cx="18385516" cy="2754624"/>
          </a:xfrm>
          <a:prstGeom prst="rect">
            <a:avLst/>
          </a:prstGeom>
        </p:spPr>
      </p:pic>
      <p:sp>
        <p:nvSpPr>
          <p:cNvPr id="45" name="Rounded Rectangle 44"/>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04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64" name="Group 63"/>
          <p:cNvGrpSpPr/>
          <p:nvPr/>
        </p:nvGrpSpPr>
        <p:grpSpPr>
          <a:xfrm>
            <a:off x="9359302" y="4218570"/>
            <a:ext cx="5341856" cy="5341856"/>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7805913" y="4589783"/>
            <a:ext cx="5264710" cy="5264710"/>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5642191" y="6690249"/>
            <a:ext cx="1332970" cy="1078598"/>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1234530" y="1014115"/>
            <a:ext cx="15751276" cy="41700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8" name="TextBox 87"/>
              <p:cNvSpPr txBox="1"/>
              <p:nvPr/>
            </p:nvSpPr>
            <p:spPr>
              <a:xfrm>
                <a:off x="1615964" y="1242906"/>
                <a:ext cx="8083039" cy="2031775"/>
              </a:xfrm>
              <a:prstGeom prst="rect">
                <a:avLst/>
              </a:prstGeom>
              <a:noFill/>
            </p:spPr>
            <p:txBody>
              <a:bodyPr wrap="square" rtlCol="0">
                <a:spAutoFit/>
              </a:bodyPr>
              <a:lstStyle/>
              <a:p>
                <a:pPr marR="30480" algn="just">
                  <a:lnSpc>
                    <a:spcPct val="150000"/>
                  </a:lnSpc>
                  <a:spcBef>
                    <a:spcPts val="300"/>
                  </a:spcBef>
                  <a:spcAft>
                    <a:spcPts val="300"/>
                  </a:spcAft>
                </a:pPr>
                <a:r>
                  <a:rPr lang="vi-VN" sz="4300" b="1">
                    <a:solidFill>
                      <a:schemeClr val="bg1"/>
                    </a:solidFill>
                    <a:ea typeface="Times New Roman" panose="02020603050405020304" pitchFamily="18" charset="0"/>
                    <a:cs typeface="Arial" panose="020B0604020202020204" pitchFamily="34" charset="0"/>
                  </a:rPr>
                  <a:t>Câu 3. </a:t>
                </a:r>
                <a:r>
                  <a:rPr lang="vi-VN" sz="4300">
                    <a:solidFill>
                      <a:schemeClr val="bg1"/>
                    </a:solidFill>
                    <a:ea typeface="Times New Roman" panose="02020603050405020304" pitchFamily="18" charset="0"/>
                    <a:cs typeface="Arial" panose="020B0604020202020204" pitchFamily="34" charset="0"/>
                  </a:rPr>
                  <a:t>Cho hình vẽ dưới đây, </a:t>
                </a:r>
                <a:endParaRPr lang="en-US" sz="4300" smtClean="0">
                  <a:solidFill>
                    <a:schemeClr val="bg1"/>
                  </a:solidFill>
                  <a:ea typeface="Times New Roman" panose="02020603050405020304" pitchFamily="18" charset="0"/>
                  <a:cs typeface="Arial" panose="020B0604020202020204" pitchFamily="34" charset="0"/>
                </a:endParaRPr>
              </a:p>
              <a:p>
                <a:pPr marR="30480" algn="just">
                  <a:lnSpc>
                    <a:spcPct val="150000"/>
                  </a:lnSpc>
                  <a:spcBef>
                    <a:spcPts val="300"/>
                  </a:spcBef>
                  <a:spcAft>
                    <a:spcPts val="300"/>
                  </a:spcAft>
                </a:pPr>
                <a:r>
                  <a:rPr lang="vi-VN" sz="4300" smtClean="0">
                    <a:solidFill>
                      <a:schemeClr val="bg1"/>
                    </a:solidFill>
                    <a:ea typeface="Times New Roman" panose="02020603050405020304" pitchFamily="18" charset="0"/>
                    <a:cs typeface="Arial" panose="020B0604020202020204" pitchFamily="34" charset="0"/>
                  </a:rPr>
                  <a:t>tính </a:t>
                </a:r>
                <a:r>
                  <a:rPr lang="vi-VN" sz="4300">
                    <a:solidFill>
                      <a:schemeClr val="bg1"/>
                    </a:solidFill>
                    <a:ea typeface="Times New Roman" panose="02020603050405020304" pitchFamily="18" charset="0"/>
                    <a:cs typeface="Arial" panose="020B0604020202020204" pitchFamily="34" charset="0"/>
                  </a:rPr>
                  <a:t>giá trị của </a:t>
                </a:r>
                <a14:m>
                  <m:oMath xmlns:m="http://schemas.openxmlformats.org/officeDocument/2006/math">
                    <m:r>
                      <a:rPr lang="vi-VN" sz="4300"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𝑥</m:t>
                    </m:r>
                  </m:oMath>
                </a14:m>
                <a:r>
                  <a:rPr lang="vi-VN" sz="4300">
                    <a:solidFill>
                      <a:schemeClr val="bg1"/>
                    </a:solidFill>
                    <a:ea typeface="Times New Roman" panose="02020603050405020304" pitchFamily="18" charset="0"/>
                    <a:cs typeface="Arial" panose="020B0604020202020204" pitchFamily="34" charset="0"/>
                  </a:rPr>
                  <a:t>?</a:t>
                </a:r>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1615964" y="1242906"/>
                <a:ext cx="8083039" cy="2031775"/>
              </a:xfrm>
              <a:prstGeom prst="rect">
                <a:avLst/>
              </a:prstGeom>
              <a:blipFill>
                <a:blip r:embed="rId12"/>
                <a:stretch>
                  <a:fillRect l="-2941" b="-13514"/>
                </a:stretch>
              </a:blipFill>
            </p:spPr>
            <p:txBody>
              <a:bodyPr/>
              <a:lstStyle/>
              <a:p>
                <a:r>
                  <a:rPr lang="en-US">
                    <a:noFill/>
                  </a:rPr>
                  <a:t> </a:t>
                </a:r>
              </a:p>
            </p:txBody>
          </p:sp>
        </mc:Fallback>
      </mc:AlternateContent>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Lst>
          </a:blip>
          <a:stretch>
            <a:fillRect/>
          </a:stretch>
        </p:blipFill>
        <p:spPr>
          <a:xfrm>
            <a:off x="9448800" y="1275856"/>
            <a:ext cx="7266645" cy="3639044"/>
          </a:xfrm>
          <a:prstGeom prst="rect">
            <a:avLst/>
          </a:prstGeom>
        </p:spPr>
      </p:pic>
      <mc:AlternateContent xmlns:mc="http://schemas.openxmlformats.org/markup-compatibility/2006" xmlns:a14="http://schemas.microsoft.com/office/drawing/2010/main">
        <mc:Choice Requires="a14">
          <p:sp>
            <p:nvSpPr>
              <p:cNvPr id="79" name="Rectangle 78"/>
              <p:cNvSpPr/>
              <p:nvPr/>
            </p:nvSpPr>
            <p:spPr>
              <a:xfrm>
                <a:off x="1212940" y="8116038"/>
                <a:ext cx="6967066" cy="13613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spcBef>
                    <a:spcPts val="300"/>
                  </a:spcBef>
                  <a:spcAft>
                    <a:spcPts val="300"/>
                  </a:spcAft>
                </a:pPr>
                <a:r>
                  <a:rPr lang="en-US" sz="43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 = 5</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9" name="Rectangle 78"/>
              <p:cNvSpPr>
                <a:spLocks noRot="1" noChangeAspect="1" noMove="1" noResize="1" noEditPoints="1" noAdjustHandles="1" noChangeArrowheads="1" noChangeShapeType="1" noTextEdit="1"/>
              </p:cNvSpPr>
              <p:nvPr/>
            </p:nvSpPr>
            <p:spPr>
              <a:xfrm>
                <a:off x="1212940" y="8116038"/>
                <a:ext cx="6967066" cy="1361317"/>
              </a:xfrm>
              <a:prstGeom prst="rect">
                <a:avLst/>
              </a:prstGeom>
              <a:blipFill>
                <a:blip r:embed="rId15"/>
                <a:stretch>
                  <a:fillRect b="-17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p:cNvSpPr/>
              <p:nvPr/>
            </p:nvSpPr>
            <p:spPr>
              <a:xfrm>
                <a:off x="9897472" y="8122479"/>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spcBef>
                    <a:spcPts val="300"/>
                  </a:spcBef>
                  <a:spcAft>
                    <a:spcPts val="300"/>
                  </a:spcAft>
                </a:pPr>
                <a:r>
                  <a:rPr lang="en-US" sz="43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 = 9</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9897472" y="8122479"/>
                <a:ext cx="7025704" cy="1354876"/>
              </a:xfrm>
              <a:prstGeom prst="rect">
                <a:avLst/>
              </a:prstGeom>
              <a:blipFill>
                <a:blip r:embed="rId16"/>
                <a:stretch>
                  <a:fillRect b="-179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ectangle 80"/>
              <p:cNvSpPr/>
              <p:nvPr/>
            </p:nvSpPr>
            <p:spPr>
              <a:xfrm>
                <a:off x="9897472" y="5949896"/>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spcBef>
                    <a:spcPts val="300"/>
                  </a:spcBef>
                  <a:spcAft>
                    <a:spcPts val="300"/>
                  </a:spcAft>
                </a:pPr>
                <a:r>
                  <a:rPr lang="en-US" sz="430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 = 8</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9897472" y="5949896"/>
                <a:ext cx="7025704" cy="1354876"/>
              </a:xfrm>
              <a:prstGeom prst="rect">
                <a:avLst/>
              </a:prstGeom>
              <a:blipFill>
                <a:blip r:embed="rId17"/>
                <a:stretch>
                  <a:fillRect b="-225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1204227" y="6062718"/>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3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300" i="1">
                        <a:effectLst/>
                        <a:latin typeface="Cambria Math" panose="02040503050406030204" pitchFamily="18" charset="0"/>
                        <a:ea typeface="Arial" panose="020B0604020202020204" pitchFamily="34" charset="0"/>
                        <a:cs typeface="Times New Roman" panose="02020603050405020304" pitchFamily="18" charset="0"/>
                      </a:rPr>
                      <m:t>𝑥</m:t>
                    </m:r>
                    <m:r>
                      <a:rPr lang="en-US" sz="4300" i="1">
                        <a:effectLst/>
                        <a:latin typeface="Cambria Math" panose="02040503050406030204" pitchFamily="18" charset="0"/>
                        <a:ea typeface="Arial" panose="020B0604020202020204" pitchFamily="34" charset="0"/>
                        <a:cs typeface="Times New Roman" panose="02020603050405020304" pitchFamily="18" charset="0"/>
                      </a:rPr>
                      <m:t> = 6</m:t>
                    </m:r>
                  </m:oMath>
                </a14:m>
                <a:r>
                  <a:rPr lang="en-US" sz="4300">
                    <a:effectLst/>
                    <a:latin typeface="Arial" panose="020B0604020202020204" pitchFamily="34" charset="0"/>
                    <a:ea typeface="Arial" panose="020B0604020202020204" pitchFamily="34" charset="0"/>
                    <a:cs typeface="Arial" panose="020B0604020202020204" pitchFamily="34" charset="0"/>
                  </a:rPr>
                  <a:t>  </a:t>
                </a:r>
                <a:endParaRPr lang="en-US" sz="43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82" name="Rectangle 81"/>
              <p:cNvSpPr>
                <a:spLocks noRot="1" noChangeAspect="1" noMove="1" noResize="1" noEditPoints="1" noAdjustHandles="1" noChangeArrowheads="1" noChangeShapeType="1" noTextEdit="1"/>
              </p:cNvSpPr>
              <p:nvPr/>
            </p:nvSpPr>
            <p:spPr>
              <a:xfrm>
                <a:off x="1204227" y="6062718"/>
                <a:ext cx="7025704" cy="1354876"/>
              </a:xfrm>
              <a:prstGeom prst="rect">
                <a:avLst/>
              </a:prstGeom>
              <a:blipFill>
                <a:blip r:embed="rId18"/>
                <a:stretch>
                  <a:fillRect/>
                </a:stretch>
              </a:blipFill>
              <a:ln>
                <a:noFill/>
              </a:ln>
            </p:spPr>
            <p:txBody>
              <a:bodyPr/>
              <a:lstStyle/>
              <a:p>
                <a:r>
                  <a:rPr 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61669" y="59498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47506" y="582156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405046" y="791262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506607" y="785832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5479412" y="3322114"/>
            <a:ext cx="7254618" cy="6595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8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8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90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8" restart="whenNotActive" fill="hold" evtFilter="cancelBubble" nodeType="interactiveSeq">
                <p:stCondLst>
                  <p:cond evt="onClick" delay="0">
                    <p:tgtEl>
                      <p:spTgt spid="8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 presetClass="entr" presetSubtype="0" fill="hold" nodeType="afterEffect">
                                  <p:stCondLst>
                                    <p:cond delay="1500"/>
                                  </p:stCondLst>
                                  <p:childTnLst>
                                    <p:set>
                                      <p:cBhvr>
                                        <p:cTn id="45" dur="1" fill="hold">
                                          <p:stCondLst>
                                            <p:cond delay="0"/>
                                          </p:stCondLst>
                                        </p:cTn>
                                        <p:tgtEl>
                                          <p:spTgt spid="87"/>
                                        </p:tgtEl>
                                        <p:attrNameLst>
                                          <p:attrName>style.visibility</p:attrName>
                                        </p:attrNameLst>
                                      </p:cBhvr>
                                      <p:to>
                                        <p:strVal val="visible"/>
                                      </p:to>
                                    </p:set>
                                  </p:childTnLst>
                                </p:cTn>
                              </p:par>
                            </p:childTnLst>
                          </p:cTn>
                        </p:par>
                        <p:par>
                          <p:cTn id="46" fill="hold">
                            <p:stCondLst>
                              <p:cond delay="1500"/>
                            </p:stCondLst>
                            <p:childTnLst>
                              <p:par>
                                <p:cTn id="47" presetID="10" presetClass="exit" presetSubtype="0" fill="hold" nodeType="afterEffect">
                                  <p:stCondLst>
                                    <p:cond delay="1100"/>
                                  </p:stCondLst>
                                  <p:childTnLst>
                                    <p:animEffect transition="out" filter="fade">
                                      <p:cBhvr>
                                        <p:cTn id="48" dur="500"/>
                                        <p:tgtEl>
                                          <p:spTgt spid="87"/>
                                        </p:tgtEl>
                                      </p:cBhvr>
                                    </p:animEffect>
                                    <p:set>
                                      <p:cBhvr>
                                        <p:cTn id="49"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 presetClass="entr" presetSubtype="0" fill="hold" nodeType="afterEffect">
                                  <p:stCondLst>
                                    <p:cond delay="1500"/>
                                  </p:stCondLst>
                                  <p:childTnLst>
                                    <p:set>
                                      <p:cBhvr>
                                        <p:cTn id="57" dur="1" fill="hold">
                                          <p:stCondLst>
                                            <p:cond delay="0"/>
                                          </p:stCondLst>
                                        </p:cTn>
                                        <p:tgtEl>
                                          <p:spTgt spid="87"/>
                                        </p:tgtEl>
                                        <p:attrNameLst>
                                          <p:attrName>style.visibility</p:attrName>
                                        </p:attrNameLst>
                                      </p:cBhvr>
                                      <p:to>
                                        <p:strVal val="visible"/>
                                      </p:to>
                                    </p:set>
                                  </p:childTnLst>
                                </p:cTn>
                              </p:par>
                            </p:childTnLst>
                          </p:cTn>
                        </p:par>
                        <p:par>
                          <p:cTn id="58" fill="hold">
                            <p:stCondLst>
                              <p:cond delay="1500"/>
                            </p:stCondLst>
                            <p:childTnLst>
                              <p:par>
                                <p:cTn id="59" presetID="10" presetClass="exit" presetSubtype="0" fill="hold" nodeType="afterEffect">
                                  <p:stCondLst>
                                    <p:cond delay="1100"/>
                                  </p:stCondLst>
                                  <p:childTnLst>
                                    <p:animEffect transition="out" filter="fade">
                                      <p:cBhvr>
                                        <p:cTn id="60" dur="500"/>
                                        <p:tgtEl>
                                          <p:spTgt spid="87"/>
                                        </p:tgtEl>
                                      </p:cBhvr>
                                    </p:animEffect>
                                    <p:set>
                                      <p:cBhvr>
                                        <p:cTn id="61"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62" restart="whenNotActive" fill="hold" evtFilter="cancelBubble" nodeType="interactiveSeq">
                <p:stCondLst>
                  <p:cond evt="onClick" delay="0">
                    <p:tgtEl>
                      <p:spTgt spid="7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Am-thanh-tra-loi-dung-www_nhacchuongvui_com.wav"/>
                                        </p:tgtEl>
                                      </p:cMediaNode>
                                    </p:audio>
                                  </p:subTnLst>
                                </p:cTn>
                              </p:par>
                            </p:childTnLst>
                          </p:cTn>
                        </p:par>
                        <p:par>
                          <p:cTn id="67" fill="hold">
                            <p:stCondLst>
                              <p:cond delay="0"/>
                            </p:stCondLst>
                            <p:childTnLst>
                              <p:par>
                                <p:cTn id="68" presetID="10" presetClass="exit" presetSubtype="0" fill="hold" nodeType="afterEffect">
                                  <p:stCondLst>
                                    <p:cond delay="500"/>
                                  </p:stCondLst>
                                  <p:childTnLst>
                                    <p:animEffect transition="out" filter="fade">
                                      <p:cBhvr>
                                        <p:cTn id="69" dur="500"/>
                                        <p:tgtEl>
                                          <p:spTgt spid="85"/>
                                        </p:tgtEl>
                                      </p:cBhvr>
                                    </p:animEffect>
                                    <p:set>
                                      <p:cBhvr>
                                        <p:cTn id="70" dur="1" fill="hold">
                                          <p:stCondLst>
                                            <p:cond delay="499"/>
                                          </p:stCondLst>
                                        </p:cTn>
                                        <p:tgtEl>
                                          <p:spTgt spid="85"/>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7"/>
                                        </p:tgtEl>
                                      </p:cBhvr>
                                    </p:animEffect>
                                    <p:set>
                                      <p:cBhvr>
                                        <p:cTn id="73" dur="1" fill="hold">
                                          <p:stCondLst>
                                            <p:cond delay="499"/>
                                          </p:stCondLst>
                                        </p:cTn>
                                        <p:tgtEl>
                                          <p:spTgt spid="8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3"/>
                                        </p:tgtEl>
                                      </p:cBhvr>
                                    </p:animEffect>
                                    <p:set>
                                      <p:cBhvr>
                                        <p:cTn id="76" dur="1" fill="hold">
                                          <p:stCondLst>
                                            <p:cond delay="499"/>
                                          </p:stCondLst>
                                        </p:cTn>
                                        <p:tgtEl>
                                          <p:spTgt spid="8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4"/>
                                        </p:tgtEl>
                                      </p:cBhvr>
                                    </p:animEffect>
                                    <p:set>
                                      <p:cBhvr>
                                        <p:cTn id="79" dur="1" fill="hold">
                                          <p:stCondLst>
                                            <p:cond delay="499"/>
                                          </p:stCondLst>
                                        </p:cTn>
                                        <p:tgtEl>
                                          <p:spTgt spid="84"/>
                                        </p:tgtEl>
                                        <p:attrNameLst>
                                          <p:attrName>style.visibility</p:attrName>
                                        </p:attrNameLst>
                                      </p:cBhvr>
                                      <p:to>
                                        <p:strVal val="hidden"/>
                                      </p:to>
                                    </p:set>
                                  </p:childTnLst>
                                </p:cTn>
                              </p:par>
                              <p:par>
                                <p:cTn id="80" presetID="10" presetClass="exit" presetSubtype="0" fill="hold" nodeType="withEffect">
                                  <p:stCondLst>
                                    <p:cond delay="50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500"/>
                                  </p:stCondLst>
                                  <p:childTnLst>
                                    <p:animEffect transition="out" filter="fade">
                                      <p:cBhvr>
                                        <p:cTn id="84" dur="500"/>
                                        <p:tgtEl>
                                          <p:spTgt spid="86"/>
                                        </p:tgtEl>
                                      </p:cBhvr>
                                    </p:animEffect>
                                    <p:set>
                                      <p:cBhvr>
                                        <p:cTn id="85" dur="1" fill="hold">
                                          <p:stCondLst>
                                            <p:cond delay="499"/>
                                          </p:stCondLst>
                                        </p:cTn>
                                        <p:tgtEl>
                                          <p:spTgt spid="8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78"/>
                                        </p:tgtEl>
                                      </p:cBhvr>
                                    </p:animEffect>
                                    <p:set>
                                      <p:cBhvr>
                                        <p:cTn id="88" dur="1" fill="hold">
                                          <p:stCondLst>
                                            <p:cond delay="499"/>
                                          </p:stCondLst>
                                        </p:cTn>
                                        <p:tgtEl>
                                          <p:spTgt spid="78"/>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79"/>
                                        </p:tgtEl>
                                      </p:cBhvr>
                                    </p:animEffect>
                                    <p:set>
                                      <p:cBhvr>
                                        <p:cTn id="91" dur="1" fill="hold">
                                          <p:stCondLst>
                                            <p:cond delay="499"/>
                                          </p:stCondLst>
                                        </p:cTn>
                                        <p:tgtEl>
                                          <p:spTgt spid="79"/>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0"/>
                                        </p:tgtEl>
                                      </p:cBhvr>
                                    </p:animEffect>
                                    <p:set>
                                      <p:cBhvr>
                                        <p:cTn id="94" dur="1" fill="hold">
                                          <p:stCondLst>
                                            <p:cond delay="499"/>
                                          </p:stCondLst>
                                        </p:cTn>
                                        <p:tgtEl>
                                          <p:spTgt spid="80"/>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1"/>
                                        </p:tgtEl>
                                      </p:cBhvr>
                                    </p:animEffect>
                                    <p:set>
                                      <p:cBhvr>
                                        <p:cTn id="97" dur="1" fill="hold">
                                          <p:stCondLst>
                                            <p:cond delay="499"/>
                                          </p:stCondLst>
                                        </p:cTn>
                                        <p:tgtEl>
                                          <p:spTgt spid="81"/>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82"/>
                                        </p:tgtEl>
                                      </p:cBhvr>
                                    </p:animEffect>
                                    <p:set>
                                      <p:cBhvr>
                                        <p:cTn id="100" dur="1" fill="hold">
                                          <p:stCondLst>
                                            <p:cond delay="499"/>
                                          </p:stCondLst>
                                        </p:cTn>
                                        <p:tgtEl>
                                          <p:spTgt spid="82"/>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500"/>
                                        <p:tgtEl>
                                          <p:spTgt spid="88"/>
                                        </p:tgtEl>
                                      </p:cBhvr>
                                    </p:animEffect>
                                    <p:set>
                                      <p:cBhvr>
                                        <p:cTn id="103" dur="1" fill="hold">
                                          <p:stCondLst>
                                            <p:cond delay="499"/>
                                          </p:stCondLst>
                                        </p:cTn>
                                        <p:tgtEl>
                                          <p:spTgt spid="88"/>
                                        </p:tgtEl>
                                        <p:attrNameLst>
                                          <p:attrName>style.visibility</p:attrName>
                                        </p:attrNameLst>
                                      </p:cBhvr>
                                      <p:to>
                                        <p:strVal val="hidden"/>
                                      </p:to>
                                    </p:set>
                                  </p:childTnLst>
                                </p:cTn>
                              </p:par>
                            </p:childTnLst>
                          </p:cTn>
                        </p:par>
                        <p:par>
                          <p:cTn id="104" fill="hold">
                            <p:stCondLst>
                              <p:cond delay="1000"/>
                            </p:stCondLst>
                            <p:childTnLst>
                              <p:par>
                                <p:cTn id="105"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6" dur="2000" fill="hold"/>
                                        <p:tgtEl>
                                          <p:spTgt spid="48"/>
                                        </p:tgtEl>
                                        <p:attrNameLst>
                                          <p:attrName>ppt_x</p:attrName>
                                          <p:attrName>ppt_y</p:attrName>
                                        </p:attrNameLst>
                                      </p:cBhvr>
                                    </p:animMotion>
                                  </p:childTnLst>
                                </p:cTn>
                              </p:par>
                            </p:childTnLst>
                          </p:cTn>
                        </p:par>
                        <p:par>
                          <p:cTn id="107" fill="hold">
                            <p:stCondLst>
                              <p:cond delay="3000"/>
                            </p:stCondLst>
                            <p:childTnLst>
                              <p:par>
                                <p:cTn id="108" presetID="10" presetClass="exit" presetSubtype="0" fill="hold" nodeType="afterEffect">
                                  <p:stCondLst>
                                    <p:cond delay="0"/>
                                  </p:stCondLst>
                                  <p:childTnLst>
                                    <p:animEffect transition="out" filter="fade">
                                      <p:cBhvr>
                                        <p:cTn id="109" dur="500"/>
                                        <p:tgtEl>
                                          <p:spTgt spid="48"/>
                                        </p:tgtEl>
                                      </p:cBhvr>
                                    </p:animEffect>
                                    <p:set>
                                      <p:cBhvr>
                                        <p:cTn id="110" dur="1" fill="hold">
                                          <p:stCondLst>
                                            <p:cond delay="499"/>
                                          </p:stCondLst>
                                        </p:cTn>
                                        <p:tgtEl>
                                          <p:spTgt spid="48"/>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64"/>
                                        </p:tgtEl>
                                      </p:cBhvr>
                                    </p:animEffect>
                                    <p:set>
                                      <p:cBhvr>
                                        <p:cTn id="113" dur="1" fill="hold">
                                          <p:stCondLst>
                                            <p:cond delay="499"/>
                                          </p:stCondLst>
                                        </p:cTn>
                                        <p:tgtEl>
                                          <p:spTgt spid="64"/>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fade">
                                      <p:cBhvr>
                                        <p:cTn id="116"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88" grpId="0"/>
      <p:bldP spid="88" grpId="1"/>
      <p:bldP spid="79" grpId="0" animBg="1"/>
      <p:bldP spid="79" grpId="1" animBg="1"/>
      <p:bldP spid="80" grpId="0" animBg="1"/>
      <p:bldP spid="80" grpId="1" animBg="1"/>
      <p:bldP spid="81" grpId="0" animBg="1"/>
      <p:bldP spid="81" grpId="1" animBg="1"/>
      <p:bldP spid="82" grpId="0" animBg="1"/>
      <p:bldP spid="8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91" name="Group 90"/>
          <p:cNvGrpSpPr/>
          <p:nvPr/>
        </p:nvGrpSpPr>
        <p:grpSpPr>
          <a:xfrm>
            <a:off x="7805913" y="4589783"/>
            <a:ext cx="5264710" cy="5264710"/>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5502" y="5312098"/>
            <a:ext cx="4425508" cy="4425508"/>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57623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5642191" y="6690249"/>
            <a:ext cx="1332970" cy="1078598"/>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1200012" y="876300"/>
            <a:ext cx="15751276" cy="43671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8" name="Rectangle 97"/>
              <p:cNvSpPr/>
              <p:nvPr/>
            </p:nvSpPr>
            <p:spPr>
              <a:xfrm>
                <a:off x="1200011" y="8253417"/>
                <a:ext cx="6899408"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300">
                    <a:ea typeface="Times New Roman" panose="02020603050405020304" pitchFamily="18" charset="0"/>
                  </a:rPr>
                  <a:t>B. </a:t>
                </a:r>
                <a14:m>
                  <m:oMath xmlns:m="http://schemas.openxmlformats.org/officeDocument/2006/math">
                    <m:r>
                      <a:rPr lang="vi-VN" sz="4300" i="1" smtClean="0">
                        <a:latin typeface="Cambria Math" panose="02040503050406030204" pitchFamily="18" charset="0"/>
                        <a:ea typeface="Times New Roman" panose="02020603050405020304" pitchFamily="18" charset="0"/>
                      </a:rPr>
                      <m:t>𝑥</m:t>
                    </m:r>
                    <m:r>
                      <a:rPr lang="vi-VN" sz="4300" i="1" smtClean="0">
                        <a:latin typeface="Cambria Math" panose="02040503050406030204" pitchFamily="18" charset="0"/>
                        <a:ea typeface="Times New Roman" panose="02020603050405020304" pitchFamily="18" charset="0"/>
                      </a:rPr>
                      <m:t> = 16</m:t>
                    </m:r>
                  </m:oMath>
                </a14:m>
                <a:endParaRPr lang="en-US" sz="4300">
                  <a:effectLst/>
                  <a:ea typeface="Times New Roman" panose="02020603050405020304" pitchFamily="18"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1200011" y="8253417"/>
                <a:ext cx="6899408" cy="1171788"/>
              </a:xfrm>
              <a:prstGeom prst="rect">
                <a:avLst/>
              </a:prstGeom>
              <a:blipFill>
                <a:blip r:embed="rId11"/>
                <a:stretch>
                  <a:fillRect b="-57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1200012" y="6242683"/>
                <a:ext cx="6899408"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300">
                    <a:ea typeface="Times New Roman" panose="02020603050405020304" pitchFamily="18" charset="0"/>
                  </a:rPr>
                  <a:t>A. </a:t>
                </a:r>
                <a14:m>
                  <m:oMath xmlns:m="http://schemas.openxmlformats.org/officeDocument/2006/math">
                    <m:r>
                      <a:rPr lang="vi-VN" sz="4300" i="1" smtClean="0">
                        <a:latin typeface="Cambria Math" panose="02040503050406030204" pitchFamily="18" charset="0"/>
                        <a:ea typeface="Times New Roman" panose="02020603050405020304" pitchFamily="18" charset="0"/>
                      </a:rPr>
                      <m:t>𝑥</m:t>
                    </m:r>
                    <m:r>
                      <a:rPr lang="vi-VN" sz="4300" i="1" smtClean="0">
                        <a:latin typeface="Cambria Math" panose="02040503050406030204" pitchFamily="18" charset="0"/>
                        <a:ea typeface="Times New Roman" panose="02020603050405020304" pitchFamily="18" charset="0"/>
                      </a:rPr>
                      <m:t> = 4 </m:t>
                    </m:r>
                  </m:oMath>
                </a14:m>
                <a:endParaRPr lang="en-US" sz="4300">
                  <a:effectLst/>
                  <a:ea typeface="Times New Roman" panose="02020603050405020304" pitchFamily="18" charset="0"/>
                </a:endParaRPr>
              </a:p>
            </p:txBody>
          </p:sp>
        </mc:Choice>
        <mc:Fallback xmlns="">
          <p:sp>
            <p:nvSpPr>
              <p:cNvPr id="99" name="Rectangle 98"/>
              <p:cNvSpPr>
                <a:spLocks noRot="1" noChangeAspect="1" noMove="1" noResize="1" noEditPoints="1" noAdjustHandles="1" noChangeArrowheads="1" noChangeShapeType="1" noTextEdit="1"/>
              </p:cNvSpPr>
              <p:nvPr/>
            </p:nvSpPr>
            <p:spPr>
              <a:xfrm>
                <a:off x="1200012" y="6242683"/>
                <a:ext cx="6899408" cy="1171788"/>
              </a:xfrm>
              <a:prstGeom prst="rect">
                <a:avLst/>
              </a:prstGeom>
              <a:blipFill>
                <a:blip r:embed="rId12"/>
                <a:stretch>
                  <a:fillRect b="-57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9940642" y="6199094"/>
                <a:ext cx="7025704"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300">
                    <a:ea typeface="Times New Roman" panose="02020603050405020304" pitchFamily="18" charset="0"/>
                  </a:rPr>
                  <a:t>C. </a:t>
                </a:r>
                <a14:m>
                  <m:oMath xmlns:m="http://schemas.openxmlformats.org/officeDocument/2006/math">
                    <m:r>
                      <a:rPr lang="vi-VN" sz="4300" i="1" smtClean="0">
                        <a:latin typeface="Cambria Math" panose="02040503050406030204" pitchFamily="18" charset="0"/>
                        <a:ea typeface="Times New Roman" panose="02020603050405020304" pitchFamily="18" charset="0"/>
                      </a:rPr>
                      <m:t>𝑥</m:t>
                    </m:r>
                    <m:r>
                      <a:rPr lang="vi-VN" sz="4300" i="1" smtClean="0">
                        <a:latin typeface="Cambria Math" panose="02040503050406030204" pitchFamily="18" charset="0"/>
                        <a:ea typeface="Times New Roman" panose="02020603050405020304" pitchFamily="18" charset="0"/>
                      </a:rPr>
                      <m:t> = 10 </m:t>
                    </m:r>
                  </m:oMath>
                </a14:m>
                <a:endParaRPr lang="en-US" sz="4300">
                  <a:effectLst/>
                  <a:ea typeface="Times New Roman" panose="02020603050405020304" pitchFamily="18" charset="0"/>
                </a:endParaRPr>
              </a:p>
            </p:txBody>
          </p:sp>
        </mc:Choice>
        <mc:Fallback xmlns="">
          <p:sp>
            <p:nvSpPr>
              <p:cNvPr id="100" name="Rectangle 99"/>
              <p:cNvSpPr>
                <a:spLocks noRot="1" noChangeAspect="1" noMove="1" noResize="1" noEditPoints="1" noAdjustHandles="1" noChangeArrowheads="1" noChangeShapeType="1" noTextEdit="1"/>
              </p:cNvSpPr>
              <p:nvPr/>
            </p:nvSpPr>
            <p:spPr>
              <a:xfrm>
                <a:off x="9940642" y="6199094"/>
                <a:ext cx="7025704" cy="1171788"/>
              </a:xfrm>
              <a:prstGeom prst="rect">
                <a:avLst/>
              </a:prstGeom>
              <a:blipFill>
                <a:blip r:embed="rId13"/>
                <a:stretch>
                  <a:fillRect b="-57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p:cNvSpPr/>
              <p:nvPr/>
            </p:nvSpPr>
            <p:spPr>
              <a:xfrm>
                <a:off x="9940642" y="8208716"/>
                <a:ext cx="7025704"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300">
                    <a:ea typeface="Times New Roman" panose="02020603050405020304" pitchFamily="18" charset="0"/>
                  </a:rPr>
                  <a:t>D. </a:t>
                </a:r>
                <a14:m>
                  <m:oMath xmlns:m="http://schemas.openxmlformats.org/officeDocument/2006/math">
                    <m:r>
                      <a:rPr lang="vi-VN" sz="4300" i="1" smtClean="0">
                        <a:latin typeface="Cambria Math" panose="02040503050406030204" pitchFamily="18" charset="0"/>
                        <a:ea typeface="Times New Roman" panose="02020603050405020304" pitchFamily="18" charset="0"/>
                      </a:rPr>
                      <m:t>𝑥</m:t>
                    </m:r>
                    <m:r>
                      <a:rPr lang="vi-VN" sz="4300" i="1" smtClean="0">
                        <a:latin typeface="Cambria Math" panose="02040503050406030204" pitchFamily="18" charset="0"/>
                        <a:ea typeface="Times New Roman" panose="02020603050405020304" pitchFamily="18" charset="0"/>
                      </a:rPr>
                      <m:t> = 14</m:t>
                    </m:r>
                  </m:oMath>
                </a14:m>
                <a:endParaRPr lang="en-US" sz="4300">
                  <a:effectLst/>
                  <a:ea typeface="Times New Roman" panose="02020603050405020304" pitchFamily="18" charset="0"/>
                </a:endParaRPr>
              </a:p>
            </p:txBody>
          </p:sp>
        </mc:Choice>
        <mc:Fallback xmlns="">
          <p:sp>
            <p:nvSpPr>
              <p:cNvPr id="101" name="Rectangle 100"/>
              <p:cNvSpPr>
                <a:spLocks noRot="1" noChangeAspect="1" noMove="1" noResize="1" noEditPoints="1" noAdjustHandles="1" noChangeArrowheads="1" noChangeShapeType="1" noTextEdit="1"/>
              </p:cNvSpPr>
              <p:nvPr/>
            </p:nvSpPr>
            <p:spPr>
              <a:xfrm>
                <a:off x="9940642" y="8208716"/>
                <a:ext cx="7025704" cy="1171788"/>
              </a:xfrm>
              <a:prstGeom prst="rect">
                <a:avLst/>
              </a:prstGeom>
              <a:blipFill>
                <a:blip r:embed="rId14"/>
                <a:stretch>
                  <a:fillRect b="-5208"/>
                </a:stretch>
              </a:blipFill>
              <a:ln>
                <a:noFill/>
              </a:ln>
            </p:spPr>
            <p:txBody>
              <a:bodyPr/>
              <a:lstStyle/>
              <a:p>
                <a:r>
                  <a:rPr lang="en-US">
                    <a:noFill/>
                  </a:rPr>
                  <a:t> </a:t>
                </a:r>
              </a:p>
            </p:txBody>
          </p:sp>
        </mc:Fallback>
      </mc:AlternateContent>
      <p:pic>
        <p:nvPicPr>
          <p:cNvPr id="102"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531399" y="79403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402545" y="603227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35513" y="592305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443268" y="7965584"/>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768622" y="5498674"/>
            <a:ext cx="4753759" cy="4321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7" name="TextBox 106"/>
              <p:cNvSpPr txBox="1"/>
              <p:nvPr/>
            </p:nvSpPr>
            <p:spPr>
              <a:xfrm>
                <a:off x="1652834" y="1284472"/>
                <a:ext cx="6653832" cy="2077492"/>
              </a:xfrm>
              <a:prstGeom prst="rect">
                <a:avLst/>
              </a:prstGeom>
              <a:noFill/>
            </p:spPr>
            <p:txBody>
              <a:bodyPr wrap="square" rtlCol="0">
                <a:spAutoFit/>
              </a:bodyPr>
              <a:lstStyle/>
              <a:p>
                <a:pPr algn="just" defTabSz="1371600">
                  <a:lnSpc>
                    <a:spcPct val="150000"/>
                  </a:lnSpc>
                </a:pPr>
                <a:r>
                  <a:rPr lang="vi-VN" sz="4300" b="1">
                    <a:solidFill>
                      <a:prstClr val="white"/>
                    </a:solidFill>
                    <a:cs typeface="Arial" panose="020B0604020202020204" pitchFamily="34" charset="0"/>
                    <a:sym typeface="Arial"/>
                  </a:rPr>
                  <a:t>Câu 4. </a:t>
                </a:r>
                <a:r>
                  <a:rPr lang="vi-VN" sz="4300">
                    <a:solidFill>
                      <a:prstClr val="white"/>
                    </a:solidFill>
                    <a:cs typeface="Arial" panose="020B0604020202020204" pitchFamily="34" charset="0"/>
                    <a:sym typeface="Arial"/>
                  </a:rPr>
                  <a:t>Cho hình vẽ dưới đây, tính giá trị của </a:t>
                </a:r>
                <a14:m>
                  <m:oMath xmlns:m="http://schemas.openxmlformats.org/officeDocument/2006/math">
                    <m:r>
                      <a:rPr lang="vi-VN" sz="4300" i="1" smtClean="0">
                        <a:solidFill>
                          <a:prstClr val="white"/>
                        </a:solidFill>
                        <a:latin typeface="Cambria Math" panose="02040503050406030204" pitchFamily="18" charset="0"/>
                        <a:cs typeface="Arial" panose="020B0604020202020204" pitchFamily="34" charset="0"/>
                        <a:sym typeface="Arial"/>
                      </a:rPr>
                      <m:t>𝑥</m:t>
                    </m:r>
                  </m:oMath>
                </a14:m>
                <a:r>
                  <a:rPr lang="vi-VN" sz="4300">
                    <a:solidFill>
                      <a:prstClr val="white"/>
                    </a:solidFill>
                    <a:cs typeface="Arial" panose="020B0604020202020204" pitchFamily="34" charset="0"/>
                    <a:sym typeface="Arial"/>
                  </a:rPr>
                  <a:t>?</a:t>
                </a:r>
                <a:endParaRPr lang="en-US" sz="4300" dirty="0">
                  <a:solidFill>
                    <a:prstClr val="black"/>
                  </a:solidFill>
                  <a:latin typeface="Arial" panose="020B0604020202020204" pitchFamily="34" charset="0"/>
                  <a:cs typeface="Arial" panose="020B0604020202020204" pitchFamily="34" charset="0"/>
                  <a:sym typeface="Arial"/>
                </a:endParaRPr>
              </a:p>
            </p:txBody>
          </p:sp>
        </mc:Choice>
        <mc:Fallback xmlns="">
          <p:sp>
            <p:nvSpPr>
              <p:cNvPr id="107" name="TextBox 106"/>
              <p:cNvSpPr txBox="1">
                <a:spLocks noRot="1" noChangeAspect="1" noMove="1" noResize="1" noEditPoints="1" noAdjustHandles="1" noChangeArrowheads="1" noChangeShapeType="1" noTextEdit="1"/>
              </p:cNvSpPr>
              <p:nvPr/>
            </p:nvSpPr>
            <p:spPr>
              <a:xfrm>
                <a:off x="1652834" y="1284472"/>
                <a:ext cx="6653832" cy="2077492"/>
              </a:xfrm>
              <a:prstGeom prst="rect">
                <a:avLst/>
              </a:prstGeom>
              <a:blipFill>
                <a:blip r:embed="rId18"/>
                <a:stretch>
                  <a:fillRect l="-3571" r="-3571" b="-7038"/>
                </a:stretch>
              </a:blipFill>
            </p:spPr>
            <p:txBody>
              <a:bodyPr/>
              <a:lstStyle/>
              <a:p>
                <a:r>
                  <a:rPr lang="en-US">
                    <a:noFill/>
                  </a:rPr>
                  <a:t> </a:t>
                </a:r>
              </a:p>
            </p:txBody>
          </p:sp>
        </mc:Fallback>
      </mc:AlternateContent>
      <p:pic>
        <p:nvPicPr>
          <p:cNvPr id="2" name="Picture 1"/>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Effect>
                      <a14:brightnessContrast contrast="-40000"/>
                    </a14:imgEffect>
                  </a14:imgLayer>
                </a14:imgProps>
              </a:ext>
            </a:extLst>
          </a:blip>
          <a:stretch>
            <a:fillRect/>
          </a:stretch>
        </p:blipFill>
        <p:spPr>
          <a:xfrm>
            <a:off x="9037687" y="1025997"/>
            <a:ext cx="7658722" cy="3972891"/>
          </a:xfrm>
          <a:prstGeom prst="rect">
            <a:avLst/>
          </a:prstGeom>
        </p:spPr>
      </p:pic>
    </p:spTree>
    <p:extLst>
      <p:ext uri="{BB962C8B-B14F-4D97-AF65-F5344CB8AC3E}">
        <p14:creationId xmlns:p14="http://schemas.microsoft.com/office/powerpoint/2010/main" val="166162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0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900"/>
                                  </p:stCondLst>
                                  <p:childTnLst>
                                    <p:animEffect transition="out" filter="fade">
                                      <p:cBhvr>
                                        <p:cTn id="36" dur="500"/>
                                        <p:tgtEl>
                                          <p:spTgt spid="106"/>
                                        </p:tgtEl>
                                      </p:cBhvr>
                                    </p:animEffect>
                                    <p:set>
                                      <p:cBhvr>
                                        <p:cTn id="37"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 presetClass="entr" presetSubtype="0" fill="hold" nodeType="afterEffect">
                                  <p:stCondLst>
                                    <p:cond delay="1500"/>
                                  </p:stCondLst>
                                  <p:childTnLst>
                                    <p:set>
                                      <p:cBhvr>
                                        <p:cTn id="45" dur="1" fill="hold">
                                          <p:stCondLst>
                                            <p:cond delay="0"/>
                                          </p:stCondLst>
                                        </p:cTn>
                                        <p:tgtEl>
                                          <p:spTgt spid="106"/>
                                        </p:tgtEl>
                                        <p:attrNameLst>
                                          <p:attrName>style.visibility</p:attrName>
                                        </p:attrNameLst>
                                      </p:cBhvr>
                                      <p:to>
                                        <p:strVal val="visible"/>
                                      </p:to>
                                    </p:set>
                                  </p:childTnLst>
                                </p:cTn>
                              </p:par>
                            </p:childTnLst>
                          </p:cTn>
                        </p:par>
                        <p:par>
                          <p:cTn id="46" fill="hold">
                            <p:stCondLst>
                              <p:cond delay="1500"/>
                            </p:stCondLst>
                            <p:childTnLst>
                              <p:par>
                                <p:cTn id="47" presetID="10" presetClass="exit" presetSubtype="0" fill="hold" nodeType="afterEffect">
                                  <p:stCondLst>
                                    <p:cond delay="1100"/>
                                  </p:stCondLst>
                                  <p:childTnLst>
                                    <p:animEffect transition="out" filter="fade">
                                      <p:cBhvr>
                                        <p:cTn id="48" dur="500"/>
                                        <p:tgtEl>
                                          <p:spTgt spid="106"/>
                                        </p:tgtEl>
                                      </p:cBhvr>
                                    </p:animEffect>
                                    <p:set>
                                      <p:cBhvr>
                                        <p:cTn id="49"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50" restart="whenNotActive" fill="hold" evtFilter="cancelBubble" nodeType="interactiveSeq">
                <p:stCondLst>
                  <p:cond evt="onClick" delay="0">
                    <p:tgtEl>
                      <p:spTgt spid="100"/>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 presetClass="entr" presetSubtype="0" fill="hold" nodeType="afterEffect">
                                  <p:stCondLst>
                                    <p:cond delay="1500"/>
                                  </p:stCondLst>
                                  <p:childTnLst>
                                    <p:set>
                                      <p:cBhvr>
                                        <p:cTn id="57" dur="1" fill="hold">
                                          <p:stCondLst>
                                            <p:cond delay="0"/>
                                          </p:stCondLst>
                                        </p:cTn>
                                        <p:tgtEl>
                                          <p:spTgt spid="106"/>
                                        </p:tgtEl>
                                        <p:attrNameLst>
                                          <p:attrName>style.visibility</p:attrName>
                                        </p:attrNameLst>
                                      </p:cBhvr>
                                      <p:to>
                                        <p:strVal val="visible"/>
                                      </p:to>
                                    </p:set>
                                  </p:childTnLst>
                                </p:cTn>
                              </p:par>
                            </p:childTnLst>
                          </p:cTn>
                        </p:par>
                        <p:par>
                          <p:cTn id="58" fill="hold">
                            <p:stCondLst>
                              <p:cond delay="1500"/>
                            </p:stCondLst>
                            <p:childTnLst>
                              <p:par>
                                <p:cTn id="59" presetID="10" presetClass="exit" presetSubtype="0" fill="hold" nodeType="afterEffect">
                                  <p:stCondLst>
                                    <p:cond delay="1100"/>
                                  </p:stCondLst>
                                  <p:childTnLst>
                                    <p:animEffect transition="out" filter="fade">
                                      <p:cBhvr>
                                        <p:cTn id="60" dur="500"/>
                                        <p:tgtEl>
                                          <p:spTgt spid="106"/>
                                        </p:tgtEl>
                                      </p:cBhvr>
                                    </p:animEffect>
                                    <p:set>
                                      <p:cBhvr>
                                        <p:cTn id="61"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62" restart="whenNotActive" fill="hold" evtFilter="cancelBubble" nodeType="interactiveSeq">
                <p:stCondLst>
                  <p:cond evt="onClick" delay="0">
                    <p:tgtEl>
                      <p:spTgt spid="98"/>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Am-thanh-tra-loi-dung-www_nhacchuongvui_com.wav"/>
                                        </p:tgtEl>
                                      </p:cMediaNode>
                                    </p:audio>
                                  </p:subTnLst>
                                </p:cTn>
                              </p:par>
                            </p:childTnLst>
                          </p:cTn>
                        </p:par>
                        <p:par>
                          <p:cTn id="67" fill="hold">
                            <p:stCondLst>
                              <p:cond delay="0"/>
                            </p:stCondLst>
                            <p:childTnLst>
                              <p:par>
                                <p:cTn id="68" presetID="10" presetClass="exit" presetSubtype="0" fill="hold" nodeType="after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
                                        </p:tgtEl>
                                      </p:cBhvr>
                                    </p:animEffect>
                                    <p:set>
                                      <p:cBhvr>
                                        <p:cTn id="73" dur="1" fill="hold">
                                          <p:stCondLst>
                                            <p:cond delay="499"/>
                                          </p:stCondLst>
                                        </p:cTn>
                                        <p:tgtEl>
                                          <p:spTgt spid="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6"/>
                                        </p:tgtEl>
                                      </p:cBhvr>
                                    </p:animEffect>
                                    <p:set>
                                      <p:cBhvr>
                                        <p:cTn id="76" dur="1" fill="hold">
                                          <p:stCondLst>
                                            <p:cond delay="499"/>
                                          </p:stCondLst>
                                        </p:cTn>
                                        <p:tgtEl>
                                          <p:spTgt spid="106"/>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2"/>
                                        </p:tgtEl>
                                      </p:cBhvr>
                                    </p:animEffect>
                                    <p:set>
                                      <p:cBhvr>
                                        <p:cTn id="79" dur="1" fill="hold">
                                          <p:stCondLst>
                                            <p:cond delay="499"/>
                                          </p:stCondLst>
                                        </p:cTn>
                                        <p:tgtEl>
                                          <p:spTgt spid="102"/>
                                        </p:tgtEl>
                                        <p:attrNameLst>
                                          <p:attrName>style.visibility</p:attrName>
                                        </p:attrNameLst>
                                      </p:cBhvr>
                                      <p:to>
                                        <p:strVal val="hidden"/>
                                      </p:to>
                                    </p:set>
                                  </p:childTnLst>
                                </p:cTn>
                              </p:par>
                              <p:par>
                                <p:cTn id="80" presetID="10" presetClass="exit" presetSubtype="0" fill="hold" nodeType="withEffect">
                                  <p:stCondLst>
                                    <p:cond delay="500"/>
                                  </p:stCondLst>
                                  <p:childTnLst>
                                    <p:animEffect transition="out" filter="fade">
                                      <p:cBhvr>
                                        <p:cTn id="81" dur="500"/>
                                        <p:tgtEl>
                                          <p:spTgt spid="103"/>
                                        </p:tgtEl>
                                      </p:cBhvr>
                                    </p:animEffect>
                                    <p:set>
                                      <p:cBhvr>
                                        <p:cTn id="82" dur="1" fill="hold">
                                          <p:stCondLst>
                                            <p:cond delay="499"/>
                                          </p:stCondLst>
                                        </p:cTn>
                                        <p:tgtEl>
                                          <p:spTgt spid="103"/>
                                        </p:tgtEl>
                                        <p:attrNameLst>
                                          <p:attrName>style.visibility</p:attrName>
                                        </p:attrNameLst>
                                      </p:cBhvr>
                                      <p:to>
                                        <p:strVal val="hidden"/>
                                      </p:to>
                                    </p:set>
                                  </p:childTnLst>
                                </p:cTn>
                              </p:par>
                              <p:par>
                                <p:cTn id="83" presetID="10" presetClass="exit" presetSubtype="0" fill="hold" nodeType="withEffect">
                                  <p:stCondLst>
                                    <p:cond delay="500"/>
                                  </p:stCondLst>
                                  <p:childTnLst>
                                    <p:animEffect transition="out" filter="fade">
                                      <p:cBhvr>
                                        <p:cTn id="84" dur="500"/>
                                        <p:tgtEl>
                                          <p:spTgt spid="105"/>
                                        </p:tgtEl>
                                      </p:cBhvr>
                                    </p:animEffect>
                                    <p:set>
                                      <p:cBhvr>
                                        <p:cTn id="85" dur="1" fill="hold">
                                          <p:stCondLst>
                                            <p:cond delay="499"/>
                                          </p:stCondLst>
                                        </p:cTn>
                                        <p:tgtEl>
                                          <p:spTgt spid="105"/>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0"/>
                                        </p:tgtEl>
                                      </p:cBhvr>
                                    </p:animEffect>
                                    <p:set>
                                      <p:cBhvr>
                                        <p:cTn id="97" dur="1" fill="hold">
                                          <p:stCondLst>
                                            <p:cond delay="499"/>
                                          </p:stCondLst>
                                        </p:cTn>
                                        <p:tgtEl>
                                          <p:spTgt spid="100"/>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101"/>
                                        </p:tgtEl>
                                      </p:cBhvr>
                                    </p:animEffect>
                                    <p:set>
                                      <p:cBhvr>
                                        <p:cTn id="100" dur="1" fill="hold">
                                          <p:stCondLst>
                                            <p:cond delay="499"/>
                                          </p:stCondLst>
                                        </p:cTn>
                                        <p:tgtEl>
                                          <p:spTgt spid="101"/>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500"/>
                                        <p:tgtEl>
                                          <p:spTgt spid="107"/>
                                        </p:tgtEl>
                                      </p:cBhvr>
                                    </p:animEffect>
                                    <p:set>
                                      <p:cBhvr>
                                        <p:cTn id="103" dur="1" fill="hold">
                                          <p:stCondLst>
                                            <p:cond delay="499"/>
                                          </p:stCondLst>
                                        </p:cTn>
                                        <p:tgtEl>
                                          <p:spTgt spid="107"/>
                                        </p:tgtEl>
                                        <p:attrNameLst>
                                          <p:attrName>style.visibility</p:attrName>
                                        </p:attrNameLst>
                                      </p:cBhvr>
                                      <p:to>
                                        <p:strVal val="hidden"/>
                                      </p:to>
                                    </p:set>
                                  </p:childTnLst>
                                </p:cTn>
                              </p:par>
                            </p:childTnLst>
                          </p:cTn>
                        </p:par>
                        <p:par>
                          <p:cTn id="104" fill="hold">
                            <p:stCondLst>
                              <p:cond delay="1000"/>
                            </p:stCondLst>
                            <p:childTnLst>
                              <p:par>
                                <p:cTn id="105"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6" dur="2000" fill="hold"/>
                                        <p:tgtEl>
                                          <p:spTgt spid="83"/>
                                        </p:tgtEl>
                                        <p:attrNameLst>
                                          <p:attrName>ppt_x</p:attrName>
                                          <p:attrName>ppt_y</p:attrName>
                                        </p:attrNameLst>
                                      </p:cBhvr>
                                    </p:animMotion>
                                  </p:childTnLst>
                                </p:cTn>
                              </p:par>
                            </p:childTnLst>
                          </p:cTn>
                        </p:par>
                        <p:par>
                          <p:cTn id="107" fill="hold">
                            <p:stCondLst>
                              <p:cond delay="3000"/>
                            </p:stCondLst>
                            <p:childTnLst>
                              <p:par>
                                <p:cTn id="108" presetID="10" presetClass="exit" presetSubtype="0" fill="hold" nodeType="afterEffect">
                                  <p:stCondLst>
                                    <p:cond delay="0"/>
                                  </p:stCondLst>
                                  <p:childTnLst>
                                    <p:animEffect transition="out" filter="fade">
                                      <p:cBhvr>
                                        <p:cTn id="109" dur="500"/>
                                        <p:tgtEl>
                                          <p:spTgt spid="83"/>
                                        </p:tgtEl>
                                      </p:cBhvr>
                                    </p:animEffect>
                                    <p:set>
                                      <p:cBhvr>
                                        <p:cTn id="110" dur="1" fill="hold">
                                          <p:stCondLst>
                                            <p:cond delay="499"/>
                                          </p:stCondLst>
                                        </p:cTn>
                                        <p:tgtEl>
                                          <p:spTgt spid="83"/>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91"/>
                                        </p:tgtEl>
                                      </p:cBhvr>
                                    </p:animEffect>
                                    <p:set>
                                      <p:cBhvr>
                                        <p:cTn id="113" dur="1" fill="hold">
                                          <p:stCondLst>
                                            <p:cond delay="499"/>
                                          </p:stCondLst>
                                        </p:cTn>
                                        <p:tgtEl>
                                          <p:spTgt spid="91"/>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78"/>
                                        </p:tgtEl>
                                        <p:attrNameLst>
                                          <p:attrName>style.visibility</p:attrName>
                                        </p:attrNameLst>
                                      </p:cBhvr>
                                      <p:to>
                                        <p:strVal val="visible"/>
                                      </p:to>
                                    </p:set>
                                    <p:animEffect transition="in" filter="fade">
                                      <p:cBhvr>
                                        <p:cTn id="116"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18298" y="0"/>
            <a:ext cx="18288000" cy="10287000"/>
          </a:xfrm>
          <a:prstGeom prst="rect">
            <a:avLst/>
          </a:prstGeom>
        </p:spPr>
      </p:pic>
      <p:grpSp>
        <p:nvGrpSpPr>
          <p:cNvPr id="10" name="Group 9"/>
          <p:cNvGrpSpPr/>
          <p:nvPr/>
        </p:nvGrpSpPr>
        <p:grpSpPr>
          <a:xfrm>
            <a:off x="8104924" y="5858908"/>
            <a:ext cx="4425508" cy="4425508"/>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40205" y="-60745"/>
            <a:ext cx="5753126" cy="57531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8104924" y="4667320"/>
            <a:ext cx="4819192" cy="4819192"/>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65243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024352" y="4486786"/>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1186552" y="1045920"/>
            <a:ext cx="15751276" cy="4049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2" name="Rectangle 91"/>
              <p:cNvSpPr/>
              <p:nvPr/>
            </p:nvSpPr>
            <p:spPr>
              <a:xfrm>
                <a:off x="1175275" y="6122161"/>
                <a:ext cx="702570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3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300" i="1" smtClean="0">
                        <a:latin typeface="Cambria Math" panose="02040503050406030204" pitchFamily="18" charset="0"/>
                        <a:ea typeface="Times New Roman" panose="02020603050405020304" pitchFamily="18" charset="0"/>
                        <a:cs typeface="Arial" panose="020B0604020202020204" pitchFamily="34" charset="0"/>
                      </a:rPr>
                      <m:t>𝑥</m:t>
                    </m:r>
                    <m:r>
                      <a:rPr lang="fr-FR" sz="4300" i="1" smtClean="0">
                        <a:latin typeface="Cambria Math" panose="02040503050406030204" pitchFamily="18" charset="0"/>
                        <a:ea typeface="Times New Roman" panose="02020603050405020304" pitchFamily="18" charset="0"/>
                        <a:cs typeface="Arial" panose="020B0604020202020204" pitchFamily="34" charset="0"/>
                      </a:rPr>
                      <m:t> = 15 </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2" name="Rectangle 91"/>
              <p:cNvSpPr>
                <a:spLocks noRot="1" noChangeAspect="1" noMove="1" noResize="1" noEditPoints="1" noAdjustHandles="1" noChangeArrowheads="1" noChangeShapeType="1" noTextEdit="1"/>
              </p:cNvSpPr>
              <p:nvPr/>
            </p:nvSpPr>
            <p:spPr>
              <a:xfrm>
                <a:off x="1175275" y="6122161"/>
                <a:ext cx="7025704" cy="1250434"/>
              </a:xfrm>
              <a:prstGeom prst="rect">
                <a:avLst/>
              </a:prstGeom>
              <a:blipFill>
                <a:blip r:embed="rId13"/>
                <a:stretch>
                  <a:fillRect b="-341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p:cNvSpPr/>
              <p:nvPr/>
            </p:nvSpPr>
            <p:spPr>
              <a:xfrm>
                <a:off x="10163256" y="6127909"/>
                <a:ext cx="669898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30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300" i="1" smtClean="0">
                        <a:latin typeface="Cambria Math" panose="02040503050406030204" pitchFamily="18" charset="0"/>
                        <a:ea typeface="Times New Roman" panose="02020603050405020304" pitchFamily="18" charset="0"/>
                        <a:cs typeface="Arial" panose="020B0604020202020204" pitchFamily="34" charset="0"/>
                      </a:rPr>
                      <m:t>𝑥</m:t>
                    </m:r>
                    <m:r>
                      <a:rPr lang="fr-FR" sz="4300" i="1" smtClean="0">
                        <a:latin typeface="Cambria Math" panose="02040503050406030204" pitchFamily="18" charset="0"/>
                        <a:ea typeface="Times New Roman" panose="02020603050405020304" pitchFamily="18" charset="0"/>
                        <a:cs typeface="Arial" panose="020B0604020202020204" pitchFamily="34" charset="0"/>
                      </a:rPr>
                      <m:t> = 7</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3" name="Rectangle 92"/>
              <p:cNvSpPr>
                <a:spLocks noRot="1" noChangeAspect="1" noMove="1" noResize="1" noEditPoints="1" noAdjustHandles="1" noChangeArrowheads="1" noChangeShapeType="1" noTextEdit="1"/>
              </p:cNvSpPr>
              <p:nvPr/>
            </p:nvSpPr>
            <p:spPr>
              <a:xfrm>
                <a:off x="10163256" y="6127909"/>
                <a:ext cx="6698984" cy="1250434"/>
              </a:xfrm>
              <a:prstGeom prst="rect">
                <a:avLst/>
              </a:prstGeom>
              <a:blipFill>
                <a:blip r:embed="rId14"/>
                <a:stretch>
                  <a:fillRect b="-341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Rectangle 93"/>
              <p:cNvSpPr/>
              <p:nvPr/>
            </p:nvSpPr>
            <p:spPr>
              <a:xfrm>
                <a:off x="10163257" y="8132047"/>
                <a:ext cx="6698982"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3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300" i="1" smtClean="0">
                        <a:latin typeface="Cambria Math" panose="02040503050406030204" pitchFamily="18" charset="0"/>
                        <a:ea typeface="Times New Roman" panose="02020603050405020304" pitchFamily="18" charset="0"/>
                        <a:cs typeface="Arial" panose="020B0604020202020204" pitchFamily="34" charset="0"/>
                      </a:rPr>
                      <m:t>𝑥</m:t>
                    </m:r>
                    <m:r>
                      <a:rPr lang="fr-FR" sz="4300" i="1" smtClean="0">
                        <a:latin typeface="Cambria Math" panose="02040503050406030204" pitchFamily="18" charset="0"/>
                        <a:ea typeface="Times New Roman" panose="02020603050405020304" pitchFamily="18" charset="0"/>
                        <a:cs typeface="Arial" panose="020B0604020202020204" pitchFamily="34" charset="0"/>
                      </a:rPr>
                      <m:t> = 8</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4" name="Rectangle 93"/>
              <p:cNvSpPr>
                <a:spLocks noRot="1" noChangeAspect="1" noMove="1" noResize="1" noEditPoints="1" noAdjustHandles="1" noChangeArrowheads="1" noChangeShapeType="1" noTextEdit="1"/>
              </p:cNvSpPr>
              <p:nvPr/>
            </p:nvSpPr>
            <p:spPr>
              <a:xfrm>
                <a:off x="10163257" y="8132047"/>
                <a:ext cx="6698982" cy="1250434"/>
              </a:xfrm>
              <a:prstGeom prst="rect">
                <a:avLst/>
              </a:prstGeom>
              <a:blipFill>
                <a:blip r:embed="rId15"/>
                <a:stretch>
                  <a:fillRect b="-292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Rectangle 94"/>
              <p:cNvSpPr/>
              <p:nvPr/>
            </p:nvSpPr>
            <p:spPr>
              <a:xfrm>
                <a:off x="1155665" y="8087716"/>
                <a:ext cx="702570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3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300" i="1" smtClean="0">
                        <a:latin typeface="Cambria Math" panose="02040503050406030204" pitchFamily="18" charset="0"/>
                        <a:ea typeface="Times New Roman" panose="02020603050405020304" pitchFamily="18" charset="0"/>
                        <a:cs typeface="Arial" panose="020B0604020202020204" pitchFamily="34" charset="0"/>
                      </a:rPr>
                      <m:t>𝑥</m:t>
                    </m:r>
                    <m:r>
                      <a:rPr lang="fr-FR" sz="4300" i="1" smtClean="0">
                        <a:latin typeface="Cambria Math" panose="02040503050406030204" pitchFamily="18" charset="0"/>
                        <a:ea typeface="Times New Roman" panose="02020603050405020304" pitchFamily="18" charset="0"/>
                        <a:cs typeface="Arial" panose="020B0604020202020204" pitchFamily="34" charset="0"/>
                      </a:rPr>
                      <m:t> = 16 </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5" name="Rectangle 94"/>
              <p:cNvSpPr>
                <a:spLocks noRot="1" noChangeAspect="1" noMove="1" noResize="1" noEditPoints="1" noAdjustHandles="1" noChangeArrowheads="1" noChangeShapeType="1" noTextEdit="1"/>
              </p:cNvSpPr>
              <p:nvPr/>
            </p:nvSpPr>
            <p:spPr>
              <a:xfrm>
                <a:off x="1155665" y="8087716"/>
                <a:ext cx="7025704" cy="1250434"/>
              </a:xfrm>
              <a:prstGeom prst="rect">
                <a:avLst/>
              </a:prstGeom>
              <a:blipFill>
                <a:blip r:embed="rId16"/>
                <a:stretch>
                  <a:fillRect b="-2927"/>
                </a:stretch>
              </a:blipFill>
              <a:ln>
                <a:noFill/>
              </a:ln>
            </p:spPr>
            <p:txBody>
              <a:bodyPr/>
              <a:lstStyle/>
              <a:p>
                <a:r>
                  <a:rPr lang="en-US">
                    <a:noFill/>
                  </a:rPr>
                  <a:t> </a:t>
                </a:r>
              </a:p>
            </p:txBody>
          </p:sp>
        </mc:Fallback>
      </mc:AlternateContent>
      <p:pic>
        <p:nvPicPr>
          <p:cNvPr id="9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01452" y="781243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189915" y="808771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203951" y="592416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476319" y="583443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955369" y="4577218"/>
            <a:ext cx="6149828" cy="55907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1" name="TextBox 100"/>
              <p:cNvSpPr txBox="1"/>
              <p:nvPr/>
            </p:nvSpPr>
            <p:spPr>
              <a:xfrm>
                <a:off x="1689821" y="1428494"/>
                <a:ext cx="8011703" cy="2077492"/>
              </a:xfrm>
              <a:prstGeom prst="rect">
                <a:avLst/>
              </a:prstGeom>
              <a:noFill/>
            </p:spPr>
            <p:txBody>
              <a:bodyPr wrap="square" rtlCol="0">
                <a:spAutoFit/>
              </a:bodyPr>
              <a:lstStyle/>
              <a:p>
                <a:pPr algn="just" defTabSz="1371600">
                  <a:lnSpc>
                    <a:spcPct val="150000"/>
                  </a:lnSpc>
                </a:pPr>
                <a:r>
                  <a:rPr lang="vi-VN" sz="4300" b="1">
                    <a:solidFill>
                      <a:prstClr val="white"/>
                    </a:solidFill>
                    <a:cs typeface="Arial" panose="020B0604020202020204" pitchFamily="34" charset="0"/>
                    <a:sym typeface="Arial"/>
                  </a:rPr>
                  <a:t>Câu 5. </a:t>
                </a:r>
                <a:r>
                  <a:rPr lang="vi-VN" sz="4300">
                    <a:solidFill>
                      <a:prstClr val="white"/>
                    </a:solidFill>
                    <a:cs typeface="Arial" panose="020B0604020202020204" pitchFamily="34" charset="0"/>
                    <a:sym typeface="Arial"/>
                  </a:rPr>
                  <a:t>Với AB // CD thì giá trị của </a:t>
                </a:r>
                <a14:m>
                  <m:oMath xmlns:m="http://schemas.openxmlformats.org/officeDocument/2006/math">
                    <m:r>
                      <a:rPr lang="vi-VN" sz="4300" i="1" smtClean="0">
                        <a:solidFill>
                          <a:prstClr val="white"/>
                        </a:solidFill>
                        <a:latin typeface="Cambria Math" panose="02040503050406030204" pitchFamily="18" charset="0"/>
                        <a:cs typeface="Arial" panose="020B0604020202020204" pitchFamily="34" charset="0"/>
                        <a:sym typeface="Arial"/>
                      </a:rPr>
                      <m:t>𝑥</m:t>
                    </m:r>
                  </m:oMath>
                </a14:m>
                <a:r>
                  <a:rPr lang="vi-VN" sz="4300">
                    <a:solidFill>
                      <a:prstClr val="white"/>
                    </a:solidFill>
                    <a:cs typeface="Arial" panose="020B0604020202020204" pitchFamily="34" charset="0"/>
                    <a:sym typeface="Arial"/>
                  </a:rPr>
                  <a:t> trong hình vẽ dưới đây là</a:t>
                </a:r>
                <a:endParaRPr lang="en-US" sz="4300" dirty="0">
                  <a:solidFill>
                    <a:prstClr val="black"/>
                  </a:solidFill>
                  <a:latin typeface="Arial" panose="020B0604020202020204" pitchFamily="34" charset="0"/>
                  <a:cs typeface="Arial" panose="020B0604020202020204" pitchFamily="34" charset="0"/>
                  <a:sym typeface="Arial"/>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1689821" y="1428494"/>
                <a:ext cx="8011703" cy="2077492"/>
              </a:xfrm>
              <a:prstGeom prst="rect">
                <a:avLst/>
              </a:prstGeom>
              <a:blipFill>
                <a:blip r:embed="rId20"/>
                <a:stretch>
                  <a:fillRect l="-2968" r="-3044" b="-7038"/>
                </a:stretch>
              </a:blipFill>
            </p:spPr>
            <p:txBody>
              <a:bodyPr/>
              <a:lstStyle/>
              <a:p>
                <a:r>
                  <a:rPr lang="en-US">
                    <a:noFill/>
                  </a:rPr>
                  <a:t> </a:t>
                </a:r>
              </a:p>
            </p:txBody>
          </p:sp>
        </mc:Fallback>
      </mc:AlternateContent>
      <p:pic>
        <p:nvPicPr>
          <p:cNvPr id="5" name="Picture 4"/>
          <p:cNvPicPr>
            <a:picLocks noChangeAspect="1"/>
          </p:cNvPicPr>
          <p:nvPr/>
        </p:nvPicPr>
        <p:blipFill>
          <a:blip r:embed="rId21">
            <a:extLst>
              <a:ext uri="{BEBA8EAE-BF5A-486C-A8C5-ECC9F3942E4B}">
                <a14:imgProps xmlns:a14="http://schemas.microsoft.com/office/drawing/2010/main">
                  <a14:imgLayer r:embed="rId22">
                    <a14:imgEffect>
                      <a14:sharpenSoften amount="50000"/>
                    </a14:imgEffect>
                    <a14:imgEffect>
                      <a14:brightnessContrast contrast="-40000"/>
                    </a14:imgEffect>
                  </a14:imgLayer>
                </a14:imgProps>
              </a:ext>
            </a:extLst>
          </a:blip>
          <a:stretch>
            <a:fillRect/>
          </a:stretch>
        </p:blipFill>
        <p:spPr>
          <a:xfrm>
            <a:off x="10250824" y="1333500"/>
            <a:ext cx="6410047" cy="3443908"/>
          </a:xfrm>
          <a:prstGeom prst="rect">
            <a:avLst/>
          </a:prstGeom>
        </p:spPr>
      </p:pic>
    </p:spTree>
    <p:extLst>
      <p:ext uri="{BB962C8B-B14F-4D97-AF65-F5344CB8AC3E}">
        <p14:creationId xmlns:p14="http://schemas.microsoft.com/office/powerpoint/2010/main" val="8053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00"/>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900"/>
                                  </p:stCondLst>
                                  <p:childTnLst>
                                    <p:animEffect transition="out" filter="fade">
                                      <p:cBhvr>
                                        <p:cTn id="36" dur="500"/>
                                        <p:tgtEl>
                                          <p:spTgt spid="100"/>
                                        </p:tgtEl>
                                      </p:cBhvr>
                                    </p:animEffect>
                                    <p:set>
                                      <p:cBhvr>
                                        <p:cTn id="37"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8" restart="whenNotActive" fill="hold" evtFilter="cancelBubble" nodeType="interactiveSeq">
                <p:stCondLst>
                  <p:cond evt="onClick" delay="0">
                    <p:tgtEl>
                      <p:spTgt spid="9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 presetClass="entr" presetSubtype="0" fill="hold" nodeType="afterEffect">
                                  <p:stCondLst>
                                    <p:cond delay="1500"/>
                                  </p:stCondLst>
                                  <p:childTnLst>
                                    <p:set>
                                      <p:cBhvr>
                                        <p:cTn id="45" dur="1" fill="hold">
                                          <p:stCondLst>
                                            <p:cond delay="0"/>
                                          </p:stCondLst>
                                        </p:cTn>
                                        <p:tgtEl>
                                          <p:spTgt spid="100"/>
                                        </p:tgtEl>
                                        <p:attrNameLst>
                                          <p:attrName>style.visibility</p:attrName>
                                        </p:attrNameLst>
                                      </p:cBhvr>
                                      <p:to>
                                        <p:strVal val="visible"/>
                                      </p:to>
                                    </p:set>
                                  </p:childTnLst>
                                </p:cTn>
                              </p:par>
                            </p:childTnLst>
                          </p:cTn>
                        </p:par>
                        <p:par>
                          <p:cTn id="46" fill="hold">
                            <p:stCondLst>
                              <p:cond delay="1500"/>
                            </p:stCondLst>
                            <p:childTnLst>
                              <p:par>
                                <p:cTn id="47" presetID="10" presetClass="exit" presetSubtype="0" fill="hold" nodeType="afterEffect">
                                  <p:stCondLst>
                                    <p:cond delay="1100"/>
                                  </p:stCondLst>
                                  <p:childTnLst>
                                    <p:animEffect transition="out" filter="fade">
                                      <p:cBhvr>
                                        <p:cTn id="48" dur="500"/>
                                        <p:tgtEl>
                                          <p:spTgt spid="100"/>
                                        </p:tgtEl>
                                      </p:cBhvr>
                                    </p:animEffect>
                                    <p:set>
                                      <p:cBhvr>
                                        <p:cTn id="49"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50" restart="whenNotActive" fill="hold" evtFilter="cancelBubble" nodeType="interactiveSeq">
                <p:stCondLst>
                  <p:cond evt="onClick" delay="0">
                    <p:tgtEl>
                      <p:spTgt spid="94"/>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 presetClass="entr" presetSubtype="0" fill="hold" nodeType="afterEffect">
                                  <p:stCondLst>
                                    <p:cond delay="1500"/>
                                  </p:stCondLst>
                                  <p:childTnLst>
                                    <p:set>
                                      <p:cBhvr>
                                        <p:cTn id="57" dur="1" fill="hold">
                                          <p:stCondLst>
                                            <p:cond delay="0"/>
                                          </p:stCondLst>
                                        </p:cTn>
                                        <p:tgtEl>
                                          <p:spTgt spid="100"/>
                                        </p:tgtEl>
                                        <p:attrNameLst>
                                          <p:attrName>style.visibility</p:attrName>
                                        </p:attrNameLst>
                                      </p:cBhvr>
                                      <p:to>
                                        <p:strVal val="visible"/>
                                      </p:to>
                                    </p:set>
                                  </p:childTnLst>
                                </p:cTn>
                              </p:par>
                            </p:childTnLst>
                          </p:cTn>
                        </p:par>
                        <p:par>
                          <p:cTn id="58" fill="hold">
                            <p:stCondLst>
                              <p:cond delay="1500"/>
                            </p:stCondLst>
                            <p:childTnLst>
                              <p:par>
                                <p:cTn id="59" presetID="10" presetClass="exit" presetSubtype="0" fill="hold" nodeType="afterEffect">
                                  <p:stCondLst>
                                    <p:cond delay="1100"/>
                                  </p:stCondLst>
                                  <p:childTnLst>
                                    <p:animEffect transition="out" filter="fade">
                                      <p:cBhvr>
                                        <p:cTn id="60" dur="500"/>
                                        <p:tgtEl>
                                          <p:spTgt spid="100"/>
                                        </p:tgtEl>
                                      </p:cBhvr>
                                    </p:animEffect>
                                    <p:set>
                                      <p:cBhvr>
                                        <p:cTn id="6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62" restart="whenNotActive" fill="hold" evtFilter="cancelBubble" nodeType="interactiveSeq">
                <p:stCondLst>
                  <p:cond evt="onClick" delay="0">
                    <p:tgtEl>
                      <p:spTgt spid="92"/>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Am-thanh-tra-loi-dung-www_nhacchuongvui_com.wav"/>
                                        </p:tgtEl>
                                      </p:cMediaNode>
                                    </p:audio>
                                  </p:subTnLst>
                                </p:cTn>
                              </p:par>
                            </p:childTnLst>
                          </p:cTn>
                        </p:par>
                        <p:par>
                          <p:cTn id="67" fill="hold">
                            <p:stCondLst>
                              <p:cond delay="0"/>
                            </p:stCondLst>
                            <p:childTnLst>
                              <p:par>
                                <p:cTn id="68" presetID="10" presetClass="exit" presetSubtype="0" fill="hold" nodeType="afterEffect">
                                  <p:stCondLst>
                                    <p:cond delay="500"/>
                                  </p:stCondLst>
                                  <p:childTnLst>
                                    <p:animEffect transition="out" filter="fade">
                                      <p:cBhvr>
                                        <p:cTn id="69" dur="500"/>
                                        <p:tgtEl>
                                          <p:spTgt spid="98"/>
                                        </p:tgtEl>
                                      </p:cBhvr>
                                    </p:animEffect>
                                    <p:set>
                                      <p:cBhvr>
                                        <p:cTn id="70" dur="1" fill="hold">
                                          <p:stCondLst>
                                            <p:cond delay="499"/>
                                          </p:stCondLst>
                                        </p:cTn>
                                        <p:tgtEl>
                                          <p:spTgt spid="98"/>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0"/>
                                        </p:tgtEl>
                                      </p:cBhvr>
                                    </p:animEffect>
                                    <p:set>
                                      <p:cBhvr>
                                        <p:cTn id="76" dur="1" fill="hold">
                                          <p:stCondLst>
                                            <p:cond delay="499"/>
                                          </p:stCondLst>
                                        </p:cTn>
                                        <p:tgtEl>
                                          <p:spTgt spid="100"/>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6"/>
                                        </p:tgtEl>
                                      </p:cBhvr>
                                    </p:animEffect>
                                    <p:set>
                                      <p:cBhvr>
                                        <p:cTn id="79" dur="1" fill="hold">
                                          <p:stCondLst>
                                            <p:cond delay="499"/>
                                          </p:stCondLst>
                                        </p:cTn>
                                        <p:tgtEl>
                                          <p:spTgt spid="96"/>
                                        </p:tgtEl>
                                        <p:attrNameLst>
                                          <p:attrName>style.visibility</p:attrName>
                                        </p:attrNameLst>
                                      </p:cBhvr>
                                      <p:to>
                                        <p:strVal val="hidden"/>
                                      </p:to>
                                    </p:set>
                                  </p:childTnLst>
                                </p:cTn>
                              </p:par>
                              <p:par>
                                <p:cTn id="80" presetID="10" presetClass="exit" presetSubtype="0" fill="hold"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nodeType="withEffect">
                                  <p:stCondLst>
                                    <p:cond delay="500"/>
                                  </p:stCondLst>
                                  <p:childTnLst>
                                    <p:animEffect transition="out" filter="fade">
                                      <p:cBhvr>
                                        <p:cTn id="84" dur="500"/>
                                        <p:tgtEl>
                                          <p:spTgt spid="99"/>
                                        </p:tgtEl>
                                      </p:cBhvr>
                                    </p:animEffect>
                                    <p:set>
                                      <p:cBhvr>
                                        <p:cTn id="85" dur="1" fill="hold">
                                          <p:stCondLst>
                                            <p:cond delay="499"/>
                                          </p:stCondLst>
                                        </p:cTn>
                                        <p:tgtEl>
                                          <p:spTgt spid="9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1"/>
                                        </p:tgtEl>
                                      </p:cBhvr>
                                    </p:animEffect>
                                    <p:set>
                                      <p:cBhvr>
                                        <p:cTn id="88" dur="1" fill="hold">
                                          <p:stCondLst>
                                            <p:cond delay="499"/>
                                          </p:stCondLst>
                                        </p:cTn>
                                        <p:tgtEl>
                                          <p:spTgt spid="91"/>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2"/>
                                        </p:tgtEl>
                                      </p:cBhvr>
                                    </p:animEffect>
                                    <p:set>
                                      <p:cBhvr>
                                        <p:cTn id="91" dur="1" fill="hold">
                                          <p:stCondLst>
                                            <p:cond delay="499"/>
                                          </p:stCondLst>
                                        </p:cTn>
                                        <p:tgtEl>
                                          <p:spTgt spid="92"/>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3"/>
                                        </p:tgtEl>
                                      </p:cBhvr>
                                    </p:animEffect>
                                    <p:set>
                                      <p:cBhvr>
                                        <p:cTn id="94" dur="1" fill="hold">
                                          <p:stCondLst>
                                            <p:cond delay="499"/>
                                          </p:stCondLst>
                                        </p:cTn>
                                        <p:tgtEl>
                                          <p:spTgt spid="93"/>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94"/>
                                        </p:tgtEl>
                                      </p:cBhvr>
                                    </p:animEffect>
                                    <p:set>
                                      <p:cBhvr>
                                        <p:cTn id="97" dur="1" fill="hold">
                                          <p:stCondLst>
                                            <p:cond delay="499"/>
                                          </p:stCondLst>
                                        </p:cTn>
                                        <p:tgtEl>
                                          <p:spTgt spid="94"/>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95"/>
                                        </p:tgtEl>
                                      </p:cBhvr>
                                    </p:animEffect>
                                    <p:set>
                                      <p:cBhvr>
                                        <p:cTn id="100" dur="1" fill="hold">
                                          <p:stCondLst>
                                            <p:cond delay="499"/>
                                          </p:stCondLst>
                                        </p:cTn>
                                        <p:tgtEl>
                                          <p:spTgt spid="95"/>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500"/>
                                        <p:tgtEl>
                                          <p:spTgt spid="101"/>
                                        </p:tgtEl>
                                      </p:cBhvr>
                                    </p:animEffect>
                                    <p:set>
                                      <p:cBhvr>
                                        <p:cTn id="103" dur="1" fill="hold">
                                          <p:stCondLst>
                                            <p:cond delay="499"/>
                                          </p:stCondLst>
                                        </p:cTn>
                                        <p:tgtEl>
                                          <p:spTgt spid="101"/>
                                        </p:tgtEl>
                                        <p:attrNameLst>
                                          <p:attrName>style.visibility</p:attrName>
                                        </p:attrNameLst>
                                      </p:cBhvr>
                                      <p:to>
                                        <p:strVal val="hidden"/>
                                      </p:to>
                                    </p:set>
                                  </p:childTnLst>
                                </p:cTn>
                              </p:par>
                              <p:par>
                                <p:cTn id="104"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105" dur="2000" fill="hold"/>
                                        <p:tgtEl>
                                          <p:spTgt spid="50"/>
                                        </p:tgtEl>
                                        <p:attrNameLst>
                                          <p:attrName>ppt_x</p:attrName>
                                          <p:attrName>ppt_y</p:attrName>
                                        </p:attrNameLst>
                                      </p:cBhvr>
                                    </p:animMotion>
                                  </p:childTnLst>
                                </p:cTn>
                              </p:par>
                            </p:childTnLst>
                          </p:cTn>
                        </p:par>
                        <p:par>
                          <p:cTn id="106" fill="hold">
                            <p:stCondLst>
                              <p:cond delay="2000"/>
                            </p:stCondLst>
                            <p:childTnLst>
                              <p:par>
                                <p:cTn id="107" presetID="10" presetClass="exit" presetSubtype="0" fill="hold" nodeType="afterEffect">
                                  <p:stCondLst>
                                    <p:cond delay="0"/>
                                  </p:stCondLst>
                                  <p:childTnLst>
                                    <p:animEffect transition="out" filter="fade">
                                      <p:cBhvr>
                                        <p:cTn id="108" dur="500"/>
                                        <p:tgtEl>
                                          <p:spTgt spid="50"/>
                                        </p:tgtEl>
                                      </p:cBhvr>
                                    </p:animEffect>
                                    <p:set>
                                      <p:cBhvr>
                                        <p:cTn id="109" dur="1" fill="hold">
                                          <p:stCondLst>
                                            <p:cond delay="499"/>
                                          </p:stCondLst>
                                        </p:cTn>
                                        <p:tgtEl>
                                          <p:spTgt spid="50"/>
                                        </p:tgtEl>
                                        <p:attrNameLst>
                                          <p:attrName>style.visibility</p:attrName>
                                        </p:attrNameLst>
                                      </p:cBhvr>
                                      <p:to>
                                        <p:strVal val="hidden"/>
                                      </p:to>
                                    </p:set>
                                  </p:childTnLst>
                                </p:cTn>
                              </p:par>
                            </p:childTnLst>
                          </p:cTn>
                        </p:par>
                        <p:par>
                          <p:cTn id="110" fill="hold">
                            <p:stCondLst>
                              <p:cond delay="2500"/>
                            </p:stCondLst>
                            <p:childTnLst>
                              <p:par>
                                <p:cTn id="111" presetID="10" presetClass="exit" presetSubtype="0" fill="hold" nodeType="afterEffect">
                                  <p:stCondLst>
                                    <p:cond delay="0"/>
                                  </p:stCondLst>
                                  <p:childTnLst>
                                    <p:animEffect transition="out" filter="fade">
                                      <p:cBhvr>
                                        <p:cTn id="112" dur="500"/>
                                        <p:tgtEl>
                                          <p:spTgt spid="10"/>
                                        </p:tgtEl>
                                      </p:cBhvr>
                                    </p:animEffect>
                                    <p:set>
                                      <p:cBhvr>
                                        <p:cTn id="113" dur="1" fill="hold">
                                          <p:stCondLst>
                                            <p:cond delay="499"/>
                                          </p:stCondLst>
                                        </p:cTn>
                                        <p:tgtEl>
                                          <p:spTgt spid="10"/>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500"/>
                                        <p:tgtEl>
                                          <p:spTgt spid="37"/>
                                        </p:tgtEl>
                                      </p:cBhvr>
                                    </p:animEffect>
                                  </p:childTnLst>
                                </p:cTn>
                              </p:par>
                            </p:childTnLst>
                          </p:cTn>
                        </p:par>
                        <p:par>
                          <p:cTn id="117" fill="hold">
                            <p:stCondLst>
                              <p:cond delay="3000"/>
                            </p:stCondLst>
                            <p:childTnLst>
                              <p:par>
                                <p:cTn id="118" presetID="10" presetClass="exit" presetSubtype="0" fill="hold" nodeType="afterEffect">
                                  <p:stCondLst>
                                    <p:cond delay="500"/>
                                  </p:stCondLst>
                                  <p:childTnLst>
                                    <p:animEffect transition="out" filter="fade">
                                      <p:cBhvr>
                                        <p:cTn id="119" dur="500"/>
                                        <p:tgtEl>
                                          <p:spTgt spid="37"/>
                                        </p:tgtEl>
                                      </p:cBhvr>
                                    </p:animEffect>
                                    <p:set>
                                      <p:cBhvr>
                                        <p:cTn id="120" dur="1" fill="hold">
                                          <p:stCondLst>
                                            <p:cond delay="499"/>
                                          </p:stCondLst>
                                        </p:cTn>
                                        <p:tgtEl>
                                          <p:spTgt spid="37"/>
                                        </p:tgtEl>
                                        <p:attrNameLst>
                                          <p:attrName>style.visibility</p:attrName>
                                        </p:attrNameLst>
                                      </p:cBhvr>
                                      <p:to>
                                        <p:strVal val="hidden"/>
                                      </p:to>
                                    </p:set>
                                  </p:childTnLst>
                                </p:cTn>
                              </p:par>
                              <p:par>
                                <p:cTn id="121" presetID="10" presetClass="entr" presetSubtype="0" fill="hold" nodeType="withEffect">
                                  <p:stCondLst>
                                    <p:cond delay="50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500"/>
                                        <p:tgtEl>
                                          <p:spTgt spid="13"/>
                                        </p:tgtEl>
                                      </p:cBhvr>
                                    </p:animEffect>
                                  </p:childTnLst>
                                </p:cTn>
                              </p:par>
                              <p:par>
                                <p:cTn id="124" presetID="10" presetClass="entr" presetSubtype="0" fill="hold" nodeType="withEffect">
                                  <p:stCondLst>
                                    <p:cond delay="500"/>
                                  </p:stCondLst>
                                  <p:childTnLst>
                                    <p:set>
                                      <p:cBhvr>
                                        <p:cTn id="125" dur="1" fill="hold">
                                          <p:stCondLst>
                                            <p:cond delay="0"/>
                                          </p:stCondLst>
                                        </p:cTn>
                                        <p:tgtEl>
                                          <p:spTgt spid="87"/>
                                        </p:tgtEl>
                                        <p:attrNameLst>
                                          <p:attrName>style.visibility</p:attrName>
                                        </p:attrNameLst>
                                      </p:cBhvr>
                                      <p:to>
                                        <p:strVal val="visible"/>
                                      </p:to>
                                    </p:set>
                                    <p:animEffect transition="in" filter="fade">
                                      <p:cBhvr>
                                        <p:cTn id="126" dur="500"/>
                                        <p:tgtEl>
                                          <p:spTgt spid="87"/>
                                        </p:tgtEl>
                                      </p:cBhvr>
                                    </p:animEffect>
                                  </p:childTnLst>
                                  <p:subTnLst>
                                    <p:audio>
                                      <p:cMediaNode>
                                        <p:cTn display="0" masterRel="sameClick">
                                          <p:stCondLst>
                                            <p:cond evt="begin" delay="0">
                                              <p:tn val="124"/>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342868" y="326858"/>
            <a:ext cx="17597802" cy="96774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2" name="Google Shape;3331;p61"/>
          <p:cNvSpPr txBox="1"/>
          <p:nvPr/>
        </p:nvSpPr>
        <p:spPr>
          <a:xfrm flipH="1">
            <a:off x="990600" y="603433"/>
            <a:ext cx="4766541"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38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8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 (SGK </a:t>
            </a:r>
            <a:r>
              <a:rPr lang="fr-FR" sz="38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8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tr.81)</a:t>
            </a:r>
            <a:endParaRPr lang="en-US" sz="38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3" name="Rectangle 12"/>
          <p:cNvSpPr/>
          <p:nvPr/>
        </p:nvSpPr>
        <p:spPr>
          <a:xfrm>
            <a:off x="6037847" y="643755"/>
            <a:ext cx="3519412" cy="923330"/>
          </a:xfrm>
          <a:prstGeom prst="rect">
            <a:avLst/>
          </a:prstGeom>
        </p:spPr>
        <p:txBody>
          <a:bodyPr wrap="square">
            <a:spAutoFit/>
          </a:bodyPr>
          <a:lstStyle/>
          <a:p>
            <a:pPr algn="just" defTabSz="1828800">
              <a:lnSpc>
                <a:spcPct val="150000"/>
              </a:lnSpc>
              <a:defRPr/>
            </a:pPr>
            <a:r>
              <a:rPr lang="vi-VN" sz="3600" kern="0">
                <a:solidFill>
                  <a:sysClr val="windowText" lastClr="000000"/>
                </a:solidFill>
                <a:latin typeface="Arial"/>
                <a:cs typeface="Arial"/>
                <a:sym typeface="Arial"/>
              </a:rPr>
              <a:t>Cho Hình 74.</a:t>
            </a:r>
          </a:p>
        </p:txBody>
      </p:sp>
      <p:sp>
        <p:nvSpPr>
          <p:cNvPr id="14" name="Rectangle 13"/>
          <p:cNvSpPr/>
          <p:nvPr/>
        </p:nvSpPr>
        <p:spPr>
          <a:xfrm>
            <a:off x="8613419" y="4410288"/>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990600" y="4259848"/>
                <a:ext cx="16313132" cy="3550652"/>
              </a:xfrm>
              <a:prstGeom prst="rect">
                <a:avLst/>
              </a:prstGeom>
            </p:spPr>
            <p:txBody>
              <a:bodyPr wrap="square">
                <a:spAutoFit/>
              </a:bodyPr>
              <a:lstStyle/>
              <a:p>
                <a:pPr algn="just">
                  <a:lnSpc>
                    <a:spcPct val="150000"/>
                  </a:lnSpc>
                  <a:spcBef>
                    <a:spcPts val="300"/>
                  </a:spcBef>
                  <a:spcAft>
                    <a:spcPts val="300"/>
                  </a:spcAft>
                </a:pPr>
                <a:r>
                  <a:rPr lang="en-US" sz="3600">
                    <a:latin typeface="Arial" panose="020B0604020202020204" pitchFamily="34" charset="0"/>
                    <a:ea typeface="Calibri" panose="020F0502020204030204" pitchFamily="34" charset="0"/>
                    <a:cs typeface="Arial" panose="020B0604020202020204" pitchFamily="34" charset="0"/>
                  </a:rPr>
                  <a:t>a) Ta có</a:t>
                </a:r>
                <a:r>
                  <a:rPr lang="en-US" sz="36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3600" i="1">
                                <a:effectLst/>
                                <a:latin typeface="Cambria Math" panose="02040503050406030204" pitchFamily="18" charset="0"/>
                                <a:ea typeface="Calibri" panose="020F0502020204030204" pitchFamily="34" charset="0"/>
                                <a:cs typeface="Times New Roman" panose="02020603050405020304" pitchFamily="18" charset="0"/>
                              </a:rPr>
                              <m:t>&amp;</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𝑀𝑃</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3,75</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den>
                            </m:f>
                          </m:e>
                          <m:e>
                            <m:r>
                              <a:rPr lang="en-US" sz="3600" i="1">
                                <a:effectLst/>
                                <a:latin typeface="Cambria Math" panose="02040503050406030204" pitchFamily="18" charset="0"/>
                                <a:ea typeface="Calibri" panose="020F0502020204030204" pitchFamily="34" charset="0"/>
                                <a:cs typeface="Times New Roman" panose="02020603050405020304" pitchFamily="18" charset="0"/>
                              </a:rPr>
                              <m:t>&amp;</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𝑀𝑁</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3</m:t>
                                </m:r>
                              </m:den>
                            </m:f>
                          </m:e>
                        </m:eqArr>
                      </m:e>
                    </m:d>
                    <m:r>
                      <a:rPr lang="en-US"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𝑀𝑃</m:t>
                        </m:r>
                      </m:den>
                    </m:f>
                    <m:r>
                      <a:rPr lang="en-US"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𝑀𝑁</m:t>
                        </m:r>
                      </m:den>
                    </m:f>
                  </m:oMath>
                </a14:m>
                <a:r>
                  <a:rPr lang="en-US"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effectLst/>
                    <a:latin typeface="Arial" panose="020B0604020202020204" pitchFamily="34" charset="0"/>
                    <a:ea typeface="Calibri" panose="020F0502020204030204" pitchFamily="34" charset="0"/>
                    <a:cs typeface="Arial" panose="020B0604020202020204" pitchFamily="34" charset="0"/>
                  </a:rPr>
                  <a:t>Xét hai tam giác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𝑀𝑃𝑁</m:t>
                    </m:r>
                  </m:oMath>
                </a14:m>
                <a:r>
                  <a:rPr lang="en-US" sz="3600">
                    <a:effectLst/>
                    <a:latin typeface="Arial" panose="020B0604020202020204" pitchFamily="34" charset="0"/>
                    <a:ea typeface="Calibri" panose="020F0502020204030204" pitchFamily="34" charset="0"/>
                    <a:cs typeface="Arial" panose="020B0604020202020204" pitchFamily="34" charset="0"/>
                  </a:rPr>
                  <a:t>, ta có</a:t>
                </a:r>
                <a:r>
                  <a:rPr lang="en-US" sz="3600" smtClean="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0600" y="4259848"/>
                <a:ext cx="16313132" cy="3550652"/>
              </a:xfrm>
              <a:prstGeom prst="rect">
                <a:avLst/>
              </a:prstGeom>
              <a:blipFill>
                <a:blip r:embed="rId4"/>
                <a:stretch>
                  <a:fillRect l="-1158" b="-56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600" y="1594033"/>
                <a:ext cx="10134600" cy="2482667"/>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cs typeface="Arial" panose="020B0604020202020204" pitchFamily="34" charset="0"/>
                  </a:rPr>
                  <a:t>a) Chứng minh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𝐴𝐵𝐶</m:t>
                    </m:r>
                    <m:r>
                      <a:rPr lang="en-US" sz="3600" i="1" smtClean="0">
                        <a:solidFill>
                          <a:srgbClr val="000000"/>
                        </a:solidFill>
                        <a:latin typeface="Cambria Math" panose="02040503050406030204" pitchFamily="18" charset="0"/>
                        <a:cs typeface="Arial" panose="020B0604020202020204" pitchFamily="34" charset="0"/>
                      </a:rPr>
                      <m:t> ᔕ ∆</m:t>
                    </m:r>
                    <m:r>
                      <a:rPr lang="en-US" sz="3600" i="1">
                        <a:solidFill>
                          <a:srgbClr val="000000"/>
                        </a:solidFill>
                        <a:latin typeface="Cambria Math" panose="02040503050406030204" pitchFamily="18" charset="0"/>
                        <a:cs typeface="Arial" panose="020B0604020202020204" pitchFamily="34" charset="0"/>
                      </a:rPr>
                      <m:t>𝑀𝑁𝑃</m:t>
                    </m:r>
                  </m:oMath>
                </a14:m>
                <a:r>
                  <a:rPr lang="en-US" sz="3600">
                    <a:solidFill>
                      <a:srgbClr val="000000"/>
                    </a:solidFill>
                    <a:latin typeface="Arial" panose="020B0604020202020204" pitchFamily="34" charset="0"/>
                    <a:cs typeface="Arial" panose="020B0604020202020204" pitchFamily="34" charset="0"/>
                  </a:rPr>
                  <a:t>.</a:t>
                </a:r>
              </a:p>
              <a:p>
                <a:pPr algn="just">
                  <a:lnSpc>
                    <a:spcPct val="150000"/>
                  </a:lnSpc>
                </a:pPr>
                <a:r>
                  <a:rPr lang="en-US" sz="3600">
                    <a:solidFill>
                      <a:srgbClr val="000000"/>
                    </a:solidFill>
                    <a:latin typeface="Arial" panose="020B0604020202020204" pitchFamily="34" charset="0"/>
                    <a:cs typeface="Arial" panose="020B0604020202020204" pitchFamily="34" charset="0"/>
                  </a:rPr>
                  <a:t>b) Góc nào của tam giác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𝑀𝑁𝑃</m:t>
                    </m:r>
                    <m:r>
                      <a:rPr lang="en-US" sz="3600" i="1" smtClean="0">
                        <a:solidFill>
                          <a:srgbClr val="000000"/>
                        </a:solidFill>
                        <a:latin typeface="Cambria Math" panose="02040503050406030204" pitchFamily="18" charset="0"/>
                        <a:cs typeface="Arial" panose="020B0604020202020204" pitchFamily="34" charset="0"/>
                      </a:rPr>
                      <m:t> </m:t>
                    </m:r>
                  </m:oMath>
                </a14:m>
                <a:r>
                  <a:rPr lang="en-US" sz="3600">
                    <a:solidFill>
                      <a:srgbClr val="000000"/>
                    </a:solidFill>
                    <a:latin typeface="Arial" panose="020B0604020202020204" pitchFamily="34" charset="0"/>
                    <a:cs typeface="Arial" panose="020B0604020202020204" pitchFamily="34" charset="0"/>
                  </a:rPr>
                  <a:t>bằng góc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𝐵</m:t>
                    </m:r>
                  </m:oMath>
                </a14:m>
                <a:r>
                  <a:rPr lang="en-US" sz="3600">
                    <a:solidFill>
                      <a:srgbClr val="000000"/>
                    </a:solidFill>
                    <a:latin typeface="Arial" panose="020B0604020202020204" pitchFamily="34" charset="0"/>
                    <a:cs typeface="Arial" panose="020B0604020202020204" pitchFamily="34" charset="0"/>
                  </a:rPr>
                  <a:t>?</a:t>
                </a:r>
              </a:p>
              <a:p>
                <a:pPr algn="just">
                  <a:lnSpc>
                    <a:spcPct val="150000"/>
                  </a:lnSpc>
                </a:pPr>
                <a:r>
                  <a:rPr lang="en-US" sz="3600">
                    <a:solidFill>
                      <a:srgbClr val="000000"/>
                    </a:solidFill>
                    <a:latin typeface="Arial" panose="020B0604020202020204" pitchFamily="34" charset="0"/>
                    <a:cs typeface="Arial" panose="020B0604020202020204" pitchFamily="34" charset="0"/>
                  </a:rPr>
                  <a:t>c) Góc nào của tam giác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𝐴𝐵𝐶</m:t>
                    </m:r>
                  </m:oMath>
                </a14:m>
                <a:r>
                  <a:rPr lang="en-US" sz="3600" smtClean="0">
                    <a:solidFill>
                      <a:srgbClr val="000000"/>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cs typeface="Arial" panose="020B0604020202020204" pitchFamily="34" charset="0"/>
                  </a:rPr>
                  <a:t>bằng góc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𝑃</m:t>
                    </m:r>
                  </m:oMath>
                </a14:m>
                <a:r>
                  <a:rPr lang="en-US" sz="3600">
                    <a:solidFill>
                      <a:srgbClr val="000000"/>
                    </a:solidFill>
                    <a:latin typeface="Arial" panose="020B0604020202020204" pitchFamily="34" charset="0"/>
                    <a:cs typeface="Arial" panose="020B0604020202020204" pitchFamily="34" charset="0"/>
                  </a:rPr>
                  <a:t>?</a:t>
                </a:r>
                <a:endParaRPr lang="en-US" sz="3600" b="0" i="0">
                  <a:solidFill>
                    <a:srgbClr val="000000"/>
                  </a:solidFill>
                  <a:effectLst/>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90600" y="1594033"/>
                <a:ext cx="10134600" cy="2482667"/>
              </a:xfrm>
              <a:prstGeom prst="rect">
                <a:avLst/>
              </a:prstGeom>
              <a:blipFill>
                <a:blip r:embed="rId5"/>
                <a:stretch>
                  <a:fillRect l="-1865" b="-8088"/>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11125200" y="447621"/>
            <a:ext cx="6023194" cy="3855499"/>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4678201" y="7312356"/>
                <a:ext cx="8691803" cy="2250744"/>
              </a:xfrm>
              <a:prstGeom prst="rect">
                <a:avLst/>
              </a:prstGeom>
            </p:spPr>
            <p:txBody>
              <a:bodyPr wrap="none">
                <a:spAutoFit/>
              </a:bodyPr>
              <a:lstStyle/>
              <a:p>
                <a:pPr lvl="0" algn="just">
                  <a:lnSpc>
                    <a:spcPct val="150000"/>
                  </a:lnSpc>
                  <a:spcBef>
                    <a:spcPts val="300"/>
                  </a:spcBef>
                  <a:spcAft>
                    <a:spcPts val="300"/>
                  </a:spcAft>
                </a:pPr>
                <a14:m>
                  <m:oMath xmlns:m="http://schemas.openxmlformats.org/officeDocument/2006/math">
                    <m:d>
                      <m:dPr>
                        <m:begChr m:val=""/>
                        <m:end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&amp;</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m:t>
                                </m:r>
                              </m:num>
                              <m:den>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𝑀𝑃</m:t>
                                </m:r>
                              </m:den>
                            </m:f>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num>
                              <m:den>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𝑀𝑁</m:t>
                                </m:r>
                              </m:den>
                            </m:f>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𝑐𝑚𝑡</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&amp;</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acc>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m:t>
                                </m:r>
                              </m:e>
                            </m:acc>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US" sz="3600">
                                <a:solidFill>
                                  <a:prstClr val="black"/>
                                </a:solidFill>
                                <a:latin typeface="Arial" panose="020B0604020202020204" pitchFamily="34" charset="0"/>
                                <a:ea typeface="Calibri" panose="020F0502020204030204" pitchFamily="34" charset="0"/>
                                <a:cs typeface="Arial" panose="020B0604020202020204" pitchFamily="34" charset="0"/>
                              </a:rPr>
                              <m:t>gt</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qArr>
                      </m:e>
                    </m:d>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𝛥</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𝐴𝐵𝐶</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ᔕ </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𝛥</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𝑀𝑁𝑃</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𝑔</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678201" y="7312356"/>
                <a:ext cx="8691803" cy="2250744"/>
              </a:xfrm>
              <a:prstGeom prst="rect">
                <a:avLst/>
              </a:prstGeom>
              <a:blipFill>
                <a:blip r:embed="rId8"/>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a:off x="15559529" y="6922021"/>
            <a:ext cx="2195071" cy="2711887"/>
          </a:xfrm>
          <a:prstGeom prst="rect">
            <a:avLst/>
          </a:prstGeom>
        </p:spPr>
      </p:pic>
    </p:spTree>
    <p:extLst>
      <p:ext uri="{BB962C8B-B14F-4D97-AF65-F5344CB8AC3E}">
        <p14:creationId xmlns:p14="http://schemas.microsoft.com/office/powerpoint/2010/main" val="1400608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up)">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animEffect transition="in" filter="wipe(left)">
                                      <p:cBhvr>
                                        <p:cTn id="4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342868" y="326858"/>
            <a:ext cx="17597802" cy="96774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2" name="Google Shape;3331;p61"/>
          <p:cNvSpPr txBox="1"/>
          <p:nvPr/>
        </p:nvSpPr>
        <p:spPr>
          <a:xfrm flipH="1">
            <a:off x="990600" y="603433"/>
            <a:ext cx="4766541"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8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1 (SGK </a:t>
            </a: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8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tr.81)</a:t>
            </a:r>
            <a:endParaRPr kumimoji="0" lang="en-US" sz="38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3" name="Rectangle 12"/>
          <p:cNvSpPr/>
          <p:nvPr/>
        </p:nvSpPr>
        <p:spPr>
          <a:xfrm>
            <a:off x="6037847" y="643755"/>
            <a:ext cx="3519412" cy="923330"/>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Tx/>
              <a:buSzTx/>
              <a:buFontTx/>
              <a:buNone/>
              <a:tabLst/>
              <a:defRPr/>
            </a:pPr>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Cho Hình 74.</a:t>
            </a:r>
          </a:p>
        </p:txBody>
      </p:sp>
      <p:sp>
        <p:nvSpPr>
          <p:cNvPr id="14" name="Rectangle 13"/>
          <p:cNvSpPr/>
          <p:nvPr/>
        </p:nvSpPr>
        <p:spPr>
          <a:xfrm>
            <a:off x="8613419" y="4410288"/>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990600" y="5596777"/>
                <a:ext cx="7622819" cy="2194383"/>
              </a:xfrm>
              <a:prstGeom prst="rect">
                <a:avLst/>
              </a:prstGeom>
            </p:spPr>
            <p:txBody>
              <a:bodyPr wrap="square">
                <a:spAutoFit/>
              </a:bodyPr>
              <a:lstStyle/>
              <a:p>
                <a:pPr algn="just">
                  <a:lnSpc>
                    <a:spcPct val="200000"/>
                  </a:lnSpc>
                </a:pPr>
                <a:r>
                  <a:rPr lang="en-US" sz="3600" i="1">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𝑁</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acc>
                  </m:oMath>
                </a14:m>
                <a:r>
                  <a:rPr lang="vi-VN" sz="3600">
                    <a:effectLst/>
                    <a:latin typeface="Arial" panose="020B0604020202020204" pitchFamily="34" charset="0"/>
                    <a:ea typeface="Calibri" panose="020F0502020204030204" pitchFamily="34" charset="0"/>
                    <a:cs typeface="Arial" panose="020B0604020202020204" pitchFamily="34" charset="0"/>
                  </a:rPr>
                  <a:t> </a:t>
                </a:r>
                <a:r>
                  <a:rPr lang="en-US" sz="3600">
                    <a:effectLst/>
                    <a:latin typeface="Arial" panose="020B0604020202020204" pitchFamily="34" charset="0"/>
                    <a:ea typeface="Calibri" panose="020F0502020204030204" pitchFamily="34" charset="0"/>
                    <a:cs typeface="Arial" panose="020B0604020202020204" pitchFamily="34" charset="0"/>
                  </a:rPr>
                  <a:t>(hai cặp góc tương ứng)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pPr>
                <a:r>
                  <a:rPr lang="en-US" sz="3600" i="1" smtClean="0">
                    <a:effectLst/>
                    <a:latin typeface="Arial" panose="020B0604020202020204" pitchFamily="34" charset="0"/>
                    <a:ea typeface="Calibri" panose="020F0502020204030204" pitchFamily="34" charset="0"/>
                    <a:cs typeface="Arial" panose="020B0604020202020204" pitchFamily="34" charset="0"/>
                  </a:rPr>
                  <a:t>c</a:t>
                </a:r>
                <a:r>
                  <a:rPr lang="en-US" sz="3600" i="1">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𝐶</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3600">
                    <a:effectLst/>
                    <a:latin typeface="Arial" panose="020B0604020202020204" pitchFamily="34" charset="0"/>
                    <a:ea typeface="Calibri" panose="020F0502020204030204" pitchFamily="34" charset="0"/>
                    <a:cs typeface="Arial" panose="020B0604020202020204" pitchFamily="34" charset="0"/>
                  </a:rPr>
                  <a:t> </a:t>
                </a:r>
                <a:r>
                  <a:rPr lang="en-US" sz="3600">
                    <a:effectLst/>
                    <a:latin typeface="Arial" panose="020B0604020202020204" pitchFamily="34" charset="0"/>
                    <a:ea typeface="Calibri" panose="020F0502020204030204" pitchFamily="34" charset="0"/>
                    <a:cs typeface="Arial" panose="020B0604020202020204" pitchFamily="34" charset="0"/>
                  </a:rPr>
                  <a:t>(hai cặp góc tương ứng)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0600" y="5596777"/>
                <a:ext cx="7622819" cy="2194383"/>
              </a:xfrm>
              <a:prstGeom prst="rect">
                <a:avLst/>
              </a:prstGeom>
              <a:blipFill>
                <a:blip r:embed="rId4"/>
                <a:stretch>
                  <a:fillRect l="-2480" b="-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600" y="1594033"/>
                <a:ext cx="10134600" cy="248266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Chứng minh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𝐴𝐵𝐶</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ᔕ ∆</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𝑀𝑁𝑃</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Góc nào của tam giác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𝑀𝑁𝑃</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bằng góc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Góc nào của tam giác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𝐴𝐵𝐶</m:t>
                    </m:r>
                  </m:oMath>
                </a14:m>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bằng góc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𝑃</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990600" y="1594033"/>
                <a:ext cx="10134600" cy="2482667"/>
              </a:xfrm>
              <a:prstGeom prst="rect">
                <a:avLst/>
              </a:prstGeom>
              <a:blipFill>
                <a:blip r:embed="rId5"/>
                <a:stretch>
                  <a:fillRect l="-1865" b="-8088"/>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11125200" y="447621"/>
            <a:ext cx="6023194" cy="3855499"/>
          </a:xfrm>
          <a:prstGeom prst="rect">
            <a:avLst/>
          </a:prstGeom>
        </p:spPr>
      </p:pic>
      <p:pic>
        <p:nvPicPr>
          <p:cNvPr id="16" name="Picture 15"/>
          <p:cNvPicPr>
            <a:picLocks noChangeAspect="1"/>
          </p:cNvPicPr>
          <p:nvPr/>
        </p:nvPicPr>
        <p:blipFill>
          <a:blip r:embed="rId8"/>
          <a:stretch>
            <a:fillRect/>
          </a:stretch>
        </p:blipFill>
        <p:spPr>
          <a:xfrm>
            <a:off x="15559529" y="6922021"/>
            <a:ext cx="2195071" cy="2711887"/>
          </a:xfrm>
          <a:prstGeom prst="rect">
            <a:avLst/>
          </a:prstGeom>
        </p:spPr>
      </p:pic>
    </p:spTree>
    <p:extLst>
      <p:ext uri="{BB962C8B-B14F-4D97-AF65-F5344CB8AC3E}">
        <p14:creationId xmlns:p14="http://schemas.microsoft.com/office/powerpoint/2010/main" val="339011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p:pic>
        <p:nvPicPr>
          <p:cNvPr id="10" name="Picture 9"/>
          <p:cNvPicPr>
            <a:picLocks noChangeAspect="1"/>
          </p:cNvPicPr>
          <p:nvPr/>
        </p:nvPicPr>
        <p:blipFill>
          <a:blip r:embed="rId6"/>
          <a:stretch>
            <a:fillRect/>
          </a:stretch>
        </p:blipFill>
        <p:spPr>
          <a:xfrm>
            <a:off x="16533919" y="680749"/>
            <a:ext cx="978060" cy="1404662"/>
          </a:xfrm>
          <a:prstGeom prst="rect">
            <a:avLst/>
          </a:prstGeom>
        </p:spPr>
      </p:pic>
      <p:sp>
        <p:nvSpPr>
          <p:cNvPr id="13" name="Google Shape;3331;p61"/>
          <p:cNvSpPr txBox="1"/>
          <p:nvPr/>
        </p:nvSpPr>
        <p:spPr>
          <a:xfrm flipH="1">
            <a:off x="845377" y="1049013"/>
            <a:ext cx="4997174"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2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tr.82)</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6271794" y="553641"/>
                <a:ext cx="9601200" cy="1846659"/>
              </a:xfrm>
              <a:prstGeom prst="rect">
                <a:avLst/>
              </a:prstGeom>
            </p:spPr>
            <p:txBody>
              <a:bodyPr wrap="square">
                <a:spAutoFit/>
              </a:bodyPr>
              <a:lstStyle/>
              <a:p>
                <a:pPr>
                  <a:lnSpc>
                    <a:spcPct val="150000"/>
                  </a:lnSpc>
                </a:pPr>
                <a:r>
                  <a:rPr lang="en-US" sz="3800">
                    <a:solidFill>
                      <a:srgbClr val="000000"/>
                    </a:solidFill>
                    <a:latin typeface="+mj-lt"/>
                  </a:rPr>
                  <a:t>Cho Hình 75, chứng </a:t>
                </a:r>
                <a:r>
                  <a:rPr lang="en-US" sz="3800" smtClean="0">
                    <a:solidFill>
                      <a:srgbClr val="000000"/>
                    </a:solidFill>
                    <a:latin typeface="+mj-lt"/>
                  </a:rPr>
                  <a:t>minh:	</a:t>
                </a:r>
              </a:p>
              <a:p>
                <a:pPr>
                  <a:lnSpc>
                    <a:spcPct val="150000"/>
                  </a:lnSpc>
                </a:pPr>
                <a:r>
                  <a:rPr lang="en-US" sz="3800" smtClean="0">
                    <a:solidFill>
                      <a:srgbClr val="000000"/>
                    </a:solidFill>
                    <a:latin typeface="+mj-lt"/>
                  </a:rPr>
                  <a:t>a</a:t>
                </a:r>
                <a:r>
                  <a:rPr lang="en-US" sz="3800">
                    <a:solidFill>
                      <a:srgbClr val="000000"/>
                    </a:solidFill>
                    <a:latin typeface="+mj-lt"/>
                  </a:rPr>
                  <a:t>) </a:t>
                </a:r>
                <a14:m>
                  <m:oMath xmlns:m="http://schemas.openxmlformats.org/officeDocument/2006/math">
                    <m:r>
                      <a:rPr lang="en-US" sz="3800" i="1" smtClean="0">
                        <a:solidFill>
                          <a:srgbClr val="000000"/>
                        </a:solidFill>
                        <a:latin typeface="Cambria Math" panose="02040503050406030204" pitchFamily="18" charset="0"/>
                      </a:rPr>
                      <m:t>∆</m:t>
                    </m:r>
                    <m:r>
                      <a:rPr lang="en-US" sz="3800" i="1" smtClean="0">
                        <a:solidFill>
                          <a:srgbClr val="000000"/>
                        </a:solidFill>
                        <a:latin typeface="Cambria Math" panose="02040503050406030204" pitchFamily="18" charset="0"/>
                      </a:rPr>
                      <m:t>𝐼𝐴𝐵</m:t>
                    </m:r>
                    <m:r>
                      <a:rPr lang="en-US" sz="3800" i="1" smtClean="0">
                        <a:solidFill>
                          <a:srgbClr val="000000"/>
                        </a:solidFill>
                        <a:latin typeface="Cambria Math" panose="02040503050406030204" pitchFamily="18" charset="0"/>
                      </a:rPr>
                      <m:t> ᔕ ∆</m:t>
                    </m:r>
                    <m:r>
                      <a:rPr lang="en-US" sz="3800" i="1" smtClean="0">
                        <a:solidFill>
                          <a:srgbClr val="000000"/>
                        </a:solidFill>
                        <a:latin typeface="Cambria Math" panose="02040503050406030204" pitchFamily="18" charset="0"/>
                      </a:rPr>
                      <m:t>𝐼𝐷𝐶</m:t>
                    </m:r>
                  </m:oMath>
                </a14:m>
                <a:r>
                  <a:rPr lang="en-US" sz="3800" smtClean="0">
                    <a:solidFill>
                      <a:srgbClr val="000000"/>
                    </a:solidFill>
                    <a:latin typeface="+mj-lt"/>
                  </a:rPr>
                  <a:t>;			b</a:t>
                </a:r>
                <a:r>
                  <a:rPr lang="en-US" sz="3800">
                    <a:solidFill>
                      <a:srgbClr val="000000"/>
                    </a:solidFill>
                    <a:latin typeface="+mj-lt"/>
                  </a:rPr>
                  <a:t>) </a:t>
                </a:r>
                <a14:m>
                  <m:oMath xmlns:m="http://schemas.openxmlformats.org/officeDocument/2006/math">
                    <m:r>
                      <a:rPr lang="en-US" sz="3800" i="1" smtClean="0">
                        <a:solidFill>
                          <a:srgbClr val="000000"/>
                        </a:solidFill>
                        <a:latin typeface="Cambria Math" panose="02040503050406030204" pitchFamily="18" charset="0"/>
                      </a:rPr>
                      <m:t>∆</m:t>
                    </m:r>
                    <m:r>
                      <a:rPr lang="en-US" sz="3800" i="1" smtClean="0">
                        <a:solidFill>
                          <a:srgbClr val="000000"/>
                        </a:solidFill>
                        <a:latin typeface="Cambria Math" panose="02040503050406030204" pitchFamily="18" charset="0"/>
                      </a:rPr>
                      <m:t>𝐼𝐴𝐷</m:t>
                    </m:r>
                    <m:r>
                      <a:rPr lang="en-US" sz="3800" i="1" smtClean="0">
                        <a:solidFill>
                          <a:srgbClr val="000000"/>
                        </a:solidFill>
                        <a:latin typeface="Cambria Math" panose="02040503050406030204" pitchFamily="18" charset="0"/>
                      </a:rPr>
                      <m:t> ᔕ ∆</m:t>
                    </m:r>
                    <m:r>
                      <a:rPr lang="en-US" sz="3800" i="1">
                        <a:solidFill>
                          <a:srgbClr val="000000"/>
                        </a:solidFill>
                        <a:latin typeface="Cambria Math" panose="02040503050406030204" pitchFamily="18" charset="0"/>
                      </a:rPr>
                      <m:t>𝐼𝐵𝐶</m:t>
                    </m:r>
                  </m:oMath>
                </a14:m>
                <a:r>
                  <a:rPr lang="en-US" sz="3800">
                    <a:solidFill>
                      <a:srgbClr val="000000"/>
                    </a:solidFill>
                    <a:latin typeface="+mj-lt"/>
                  </a:rPr>
                  <a:t>.</a:t>
                </a:r>
              </a:p>
            </p:txBody>
          </p:sp>
        </mc:Choice>
        <mc:Fallback xmlns="">
          <p:sp>
            <p:nvSpPr>
              <p:cNvPr id="4" name="Rectangle 3"/>
              <p:cNvSpPr>
                <a:spLocks noRot="1" noChangeAspect="1" noMove="1" noResize="1" noEditPoints="1" noAdjustHandles="1" noChangeArrowheads="1" noChangeShapeType="1" noTextEdit="1"/>
              </p:cNvSpPr>
              <p:nvPr/>
            </p:nvSpPr>
            <p:spPr>
              <a:xfrm>
                <a:off x="6271794" y="553641"/>
                <a:ext cx="9601200" cy="1846659"/>
              </a:xfrm>
              <a:prstGeom prst="rect">
                <a:avLst/>
              </a:prstGeom>
              <a:blipFill>
                <a:blip r:embed="rId7"/>
                <a:stretch>
                  <a:fillRect l="-2095" b="-6271"/>
                </a:stretch>
              </a:blipFill>
            </p:spPr>
            <p:txBody>
              <a:bodyPr/>
              <a:lstStyle/>
              <a:p>
                <a:r>
                  <a:rPr lang="en-US">
                    <a:noFill/>
                  </a:rPr>
                  <a:t> </a:t>
                </a:r>
              </a:p>
            </p:txBody>
          </p:sp>
        </mc:Fallback>
      </mc:AlternateContent>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618166" y="2708094"/>
            <a:ext cx="5451596" cy="5695359"/>
          </a:xfrm>
          <a:prstGeom prst="rect">
            <a:avLst/>
          </a:prstGeom>
        </p:spPr>
      </p:pic>
      <p:sp>
        <p:nvSpPr>
          <p:cNvPr id="15" name="Rectangle 14"/>
          <p:cNvSpPr/>
          <p:nvPr/>
        </p:nvSpPr>
        <p:spPr>
          <a:xfrm>
            <a:off x="10292200" y="2660525"/>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6271794" y="3134964"/>
                <a:ext cx="9144000" cy="2892715"/>
              </a:xfrm>
              <a:prstGeom prst="rect">
                <a:avLst/>
              </a:prstGeom>
            </p:spPr>
            <p:txBody>
              <a:bodyPr>
                <a:spAutoFit/>
              </a:bodyPr>
              <a:lstStyle/>
              <a:p>
                <a:pPr algn="just">
                  <a:lnSpc>
                    <a:spcPct val="150000"/>
                  </a:lnSpc>
                </a:pP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d>
                      <m:dPr>
                        <m:begChr m:val=""/>
                        <m:endChr m:val="}"/>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&amp;</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𝐼𝐴</m:t>
                                </m:r>
                              </m:num>
                              <m:den>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𝐼𝐷</m:t>
                                </m:r>
                              </m:den>
                            </m:f>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&amp;</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𝐼𝐵</m:t>
                                </m:r>
                              </m:num>
                              <m:den>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𝐼𝐶</m:t>
                                </m:r>
                              </m:den>
                            </m:f>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e>
                        </m:eqArr>
                      </m:e>
                    </m:d>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𝐼𝐴</m:t>
                        </m:r>
                      </m:num>
                      <m:den>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𝐼𝐷</m:t>
                        </m:r>
                      </m:den>
                    </m:f>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𝐼𝐵</m:t>
                        </m:r>
                      </m:num>
                      <m:den>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𝐼𝐶</m:t>
                        </m:r>
                      </m:den>
                    </m:f>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8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271794" y="3134964"/>
                <a:ext cx="9144000" cy="2892715"/>
              </a:xfrm>
              <a:prstGeom prst="rect">
                <a:avLst/>
              </a:prstGeom>
              <a:blipFill>
                <a:blip r:embed="rId10"/>
                <a:stretch>
                  <a:fillRect l="-2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064155" y="6210300"/>
                <a:ext cx="9144000" cy="861133"/>
              </a:xfrm>
              <a:prstGeom prst="rect">
                <a:avLst/>
              </a:prstGeom>
            </p:spPr>
            <p:txBody>
              <a:bodyPr>
                <a:spAutoFit/>
              </a:bodyPr>
              <a:lstStyle/>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Xét hai tam giác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𝐼𝐴𝐵</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𝐼𝐷𝐶</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ta có</a:t>
                </a: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a:solidFill>
                    <a:srgbClr val="0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064155" y="6210300"/>
                <a:ext cx="9144000" cy="861133"/>
              </a:xfrm>
              <a:prstGeom prst="rect">
                <a:avLst/>
              </a:prstGeom>
              <a:blipFill>
                <a:blip r:embed="rId11"/>
                <a:stretch>
                  <a:fillRect l="-2200"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064155" y="7277424"/>
                <a:ext cx="5970545" cy="2133276"/>
              </a:xfrm>
              <a:prstGeom prst="rect">
                <a:avLst/>
              </a:prstGeom>
            </p:spPr>
            <p:txBody>
              <a:bodyPr wrap="none">
                <a:spAutoFit/>
              </a:bodyPr>
              <a:lstStyle/>
              <a:p>
                <a:pPr>
                  <a:lnSpc>
                    <a:spcPct val="150000"/>
                  </a:lnSpc>
                </a:pPr>
                <a14:m>
                  <m:oMath xmlns:m="http://schemas.openxmlformats.org/officeDocument/2006/math">
                    <m:f>
                      <m:fPr>
                        <m:ctrlPr>
                          <a:rPr lang="en-US"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𝐼𝐴</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𝐼𝐷</m:t>
                        </m:r>
                      </m:den>
                    </m:f>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𝐼𝐵</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𝐼𝐶</m:t>
                        </m:r>
                      </m:den>
                    </m:f>
                    <m:r>
                      <a:rPr lang="en-US"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𝑐𝑚𝑡</m:t>
                    </m:r>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smtClean="0">
                    <a:solidFill>
                      <a:srgbClr val="000000"/>
                    </a:solidFill>
                    <a:latin typeface="Arial" panose="020B0604020202020204" pitchFamily="34" charset="0"/>
                    <a:cs typeface="Arial" panose="020B0604020202020204" pitchFamily="34" charset="0"/>
                  </a:rPr>
                  <a:t> </a:t>
                </a:r>
              </a:p>
              <a:p>
                <a:pPr>
                  <a:lnSpc>
                    <a:spcPct val="150000"/>
                  </a:lnSpc>
                </a:pPr>
                <a14:m>
                  <m:oMath xmlns:m="http://schemas.openxmlformats.org/officeDocument/2006/math">
                    <m:acc>
                      <m:accPr>
                        <m:chr m:val="̂"/>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𝐴𝐼𝐵</m:t>
                        </m:r>
                      </m:e>
                    </m:acc>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𝐷𝐼𝐶</m:t>
                        </m:r>
                      </m:e>
                    </m:acc>
                  </m:oMath>
                </a14:m>
                <a:r>
                  <a:rPr lang="en-US" sz="3800" smtClean="0">
                    <a:solidFill>
                      <a:srgbClr val="000000"/>
                    </a:solidFill>
                    <a:latin typeface="Arial" panose="020B0604020202020204" pitchFamily="34" charset="0"/>
                    <a:cs typeface="Arial" panose="020B0604020202020204" pitchFamily="34" charset="0"/>
                  </a:rPr>
                  <a:t> (2 góc đối đỉnh)</a:t>
                </a:r>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064155" y="7277424"/>
                <a:ext cx="5970545" cy="2133276"/>
              </a:xfrm>
              <a:prstGeom prst="rect">
                <a:avLst/>
              </a:prstGeom>
              <a:blipFill>
                <a:blip r:embed="rId12"/>
                <a:stretch>
                  <a:fillRect r="-2451" b="-10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3641983" y="7358107"/>
                <a:ext cx="3775329" cy="1738296"/>
              </a:xfrm>
              <a:prstGeom prst="rect">
                <a:avLst/>
              </a:prstGeom>
            </p:spPr>
            <p:txBody>
              <a:bodyPr wrap="none">
                <a:spAutoFit/>
              </a:bodyPr>
              <a:lstStyle/>
              <a:p>
                <a:pPr lvl="0" algn="ctr">
                  <a:lnSpc>
                    <a:spcPct val="150000"/>
                  </a:lnSpc>
                </a:pPr>
                <a14:m>
                  <m:oMathPara xmlns:m="http://schemas.openxmlformats.org/officeDocument/2006/math">
                    <m:oMathParaPr>
                      <m:jc m:val="left"/>
                    </m:oMathParaPr>
                    <m:oMath xmlns:m="http://schemas.openxmlformats.org/officeDocument/2006/math">
                      <m:r>
                        <a:rPr lang="en-US"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latin typeface="Cambria Math" panose="02040503050406030204" pitchFamily="18" charset="0"/>
                        </a:rPr>
                        <m:t>∆</m:t>
                      </m:r>
                      <m:r>
                        <a:rPr lang="en-US" sz="3800" i="1">
                          <a:solidFill>
                            <a:srgbClr val="000000"/>
                          </a:solidFill>
                          <a:latin typeface="Cambria Math" panose="02040503050406030204" pitchFamily="18" charset="0"/>
                        </a:rPr>
                        <m:t>𝐼𝐴𝐵</m:t>
                      </m:r>
                      <m:r>
                        <a:rPr lang="en-US" sz="3800" i="1">
                          <a:solidFill>
                            <a:srgbClr val="000000"/>
                          </a:solidFill>
                          <a:latin typeface="Cambria Math" panose="02040503050406030204" pitchFamily="18" charset="0"/>
                        </a:rPr>
                        <m:t> ᔕ ∆</m:t>
                      </m:r>
                      <m:r>
                        <a:rPr lang="en-US" sz="3800" i="1">
                          <a:solidFill>
                            <a:srgbClr val="000000"/>
                          </a:solidFill>
                          <a:latin typeface="Cambria Math" panose="02040503050406030204" pitchFamily="18" charset="0"/>
                        </a:rPr>
                        <m:t>𝐼𝐷𝐶</m:t>
                      </m:r>
                    </m:oMath>
                  </m:oMathPara>
                </a14:m>
                <a:endParaRPr lang="en-US" sz="3800" i="1" smtClean="0">
                  <a:solidFill>
                    <a:srgbClr val="000000"/>
                  </a:solidFill>
                  <a:latin typeface="Cambria Math" panose="02040503050406030204" pitchFamily="18" charset="0"/>
                </a:endParaRPr>
              </a:p>
              <a:p>
                <a:pPr lvl="0" algn="ctr">
                  <a:lnSpc>
                    <a:spcPct val="150000"/>
                  </a:lnSpc>
                </a:pP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𝑔</m:t>
                    </m:r>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a:solidFill>
                    <a:srgbClr val="0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641983" y="7358107"/>
                <a:ext cx="3775329" cy="1738296"/>
              </a:xfrm>
              <a:prstGeom prst="rect">
                <a:avLst/>
              </a:prstGeom>
              <a:blipFill>
                <a:blip r:embed="rId13"/>
                <a:stretch>
                  <a:fillRect/>
                </a:stretch>
              </a:blipFill>
            </p:spPr>
            <p:txBody>
              <a:bodyPr/>
              <a:lstStyle/>
              <a:p>
                <a:r>
                  <a:rPr lang="en-US">
                    <a:noFill/>
                  </a:rPr>
                  <a:t> </a:t>
                </a:r>
              </a:p>
            </p:txBody>
          </p:sp>
        </mc:Fallback>
      </mc:AlternateContent>
      <p:sp>
        <p:nvSpPr>
          <p:cNvPr id="20" name="Right Brace 19"/>
          <p:cNvSpPr/>
          <p:nvPr/>
        </p:nvSpPr>
        <p:spPr>
          <a:xfrm>
            <a:off x="13030200" y="7254054"/>
            <a:ext cx="533400" cy="2156646"/>
          </a:xfrm>
          <a:prstGeom prst="rightBrace">
            <a:avLst/>
          </a:prstGeom>
          <a:ln w="28575">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497819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up)">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fade">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wipe(up)">
                                      <p:cBhvr>
                                        <p:cTn id="39" dur="500"/>
                                        <p:tgtEl>
                                          <p:spTgt spid="1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Effect transition="in" filter="wipe(up)">
                                      <p:cBhvr>
                                        <p:cTn id="44" dur="500"/>
                                        <p:tgtEl>
                                          <p:spTgt spid="1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randombar(horizont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15" grpId="0"/>
      <p:bldP spid="19" grpId="0"/>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p:pic>
        <p:nvPicPr>
          <p:cNvPr id="10" name="Picture 9"/>
          <p:cNvPicPr>
            <a:picLocks noChangeAspect="1"/>
          </p:cNvPicPr>
          <p:nvPr/>
        </p:nvPicPr>
        <p:blipFill>
          <a:blip r:embed="rId6"/>
          <a:stretch>
            <a:fillRect/>
          </a:stretch>
        </p:blipFill>
        <p:spPr>
          <a:xfrm>
            <a:off x="16533919" y="680749"/>
            <a:ext cx="978060" cy="1404662"/>
          </a:xfrm>
          <a:prstGeom prst="rect">
            <a:avLst/>
          </a:prstGeom>
        </p:spPr>
      </p:pic>
      <p:sp>
        <p:nvSpPr>
          <p:cNvPr id="13" name="Google Shape;3331;p61"/>
          <p:cNvSpPr txBox="1"/>
          <p:nvPr/>
        </p:nvSpPr>
        <p:spPr>
          <a:xfrm flipH="1">
            <a:off x="845377" y="1049013"/>
            <a:ext cx="4997174"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2 (</a:t>
            </a:r>
            <a:r>
              <a:rPr kumimoji="0" lang="fr-FR" sz="4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tr.82)</a:t>
            </a:r>
            <a:endParaRPr kumimoji="0" lang="en-US" sz="4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6271794" y="553641"/>
                <a:ext cx="9601200" cy="184665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a:ea typeface="+mn-ea"/>
                    <a:cs typeface="+mn-cs"/>
                  </a:rPr>
                  <a:t>Cho Hình 75, chứng </a:t>
                </a:r>
                <a:r>
                  <a:rPr kumimoji="0" lang="en-US" sz="3800" b="0" i="0" u="none" strike="noStrike" kern="1200" cap="none" spc="0" normalizeH="0" baseline="0" noProof="0" smtClean="0">
                    <a:ln>
                      <a:noFill/>
                    </a:ln>
                    <a:solidFill>
                      <a:srgbClr val="000000"/>
                    </a:solidFill>
                    <a:effectLst/>
                    <a:uLnTx/>
                    <a:uFillTx/>
                    <a:latin typeface="Arial"/>
                    <a:ea typeface="+mn-ea"/>
                    <a:cs typeface="+mn-cs"/>
                  </a:rPr>
                  <a:t>minh: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a:ea typeface="+mn-ea"/>
                    <a:cs typeface="+mn-cs"/>
                  </a:rPr>
                  <a:t>a</a:t>
                </a:r>
                <a:r>
                  <a:rPr kumimoji="0" lang="en-US" sz="3800" b="0" i="0" u="none" strike="noStrike" kern="1200" cap="none" spc="0" normalizeH="0" baseline="0" noProof="0">
                    <a:ln>
                      <a:noFill/>
                    </a:ln>
                    <a:solidFill>
                      <a:srgbClr val="000000"/>
                    </a:solidFill>
                    <a:effectLst/>
                    <a:uLnTx/>
                    <a:uFillTx/>
                    <a:latin typeface="Arial"/>
                    <a:ea typeface="+mn-ea"/>
                    <a:cs typeface="+mn-cs"/>
                  </a:rPr>
                  <a:t>)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𝐼𝐴𝐵</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ᔕ ∆</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𝐼𝐷𝐶</m:t>
                    </m:r>
                  </m:oMath>
                </a14:m>
                <a:r>
                  <a:rPr kumimoji="0" lang="en-US" sz="3800" b="0" i="0" u="none" strike="noStrike" kern="1200" cap="none" spc="0" normalizeH="0" baseline="0" noProof="0" smtClean="0">
                    <a:ln>
                      <a:noFill/>
                    </a:ln>
                    <a:solidFill>
                      <a:srgbClr val="000000"/>
                    </a:solidFill>
                    <a:effectLst/>
                    <a:uLnTx/>
                    <a:uFillTx/>
                    <a:latin typeface="Arial"/>
                    <a:ea typeface="+mn-ea"/>
                    <a:cs typeface="+mn-cs"/>
                  </a:rPr>
                  <a:t>;			b</a:t>
                </a:r>
                <a:r>
                  <a:rPr kumimoji="0" lang="en-US" sz="3800" b="0" i="0" u="none" strike="noStrike" kern="1200" cap="none" spc="0" normalizeH="0" baseline="0" noProof="0">
                    <a:ln>
                      <a:noFill/>
                    </a:ln>
                    <a:solidFill>
                      <a:srgbClr val="000000"/>
                    </a:solidFill>
                    <a:effectLst/>
                    <a:uLnTx/>
                    <a:uFillTx/>
                    <a:latin typeface="Arial"/>
                    <a:ea typeface="+mn-ea"/>
                    <a:cs typeface="+mn-cs"/>
                  </a:rPr>
                  <a:t>)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𝐼𝐴𝐷</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ᔕ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𝐼𝐵𝐶</m:t>
                    </m:r>
                  </m:oMath>
                </a14:m>
                <a:r>
                  <a:rPr kumimoji="0" lang="en-US" sz="3800" b="0" i="0" u="none" strike="noStrike" kern="1200" cap="none" spc="0" normalizeH="0" baseline="0" noProof="0">
                    <a:ln>
                      <a:noFill/>
                    </a:ln>
                    <a:solidFill>
                      <a:srgbClr val="000000"/>
                    </a:solidFill>
                    <a:effectLst/>
                    <a:uLnTx/>
                    <a:uFillTx/>
                    <a:latin typeface="Arial"/>
                    <a:ea typeface="+mn-ea"/>
                    <a:cs typeface="+mn-cs"/>
                  </a:rPr>
                  <a:t>.</a:t>
                </a:r>
              </a:p>
            </p:txBody>
          </p:sp>
        </mc:Choice>
        <mc:Fallback xmlns="">
          <p:sp>
            <p:nvSpPr>
              <p:cNvPr id="4" name="Rectangle 3"/>
              <p:cNvSpPr>
                <a:spLocks noRot="1" noChangeAspect="1" noMove="1" noResize="1" noEditPoints="1" noAdjustHandles="1" noChangeArrowheads="1" noChangeShapeType="1" noTextEdit="1"/>
              </p:cNvSpPr>
              <p:nvPr/>
            </p:nvSpPr>
            <p:spPr>
              <a:xfrm>
                <a:off x="6271794" y="553641"/>
                <a:ext cx="9601200" cy="1846659"/>
              </a:xfrm>
              <a:prstGeom prst="rect">
                <a:avLst/>
              </a:prstGeom>
              <a:blipFill>
                <a:blip r:embed="rId7"/>
                <a:stretch>
                  <a:fillRect l="-2095" b="-6271"/>
                </a:stretch>
              </a:blipFill>
            </p:spPr>
            <p:txBody>
              <a:bodyPr/>
              <a:lstStyle/>
              <a:p>
                <a:r>
                  <a:rPr lang="en-US">
                    <a:noFill/>
                  </a:rPr>
                  <a:t> </a:t>
                </a:r>
              </a:p>
            </p:txBody>
          </p:sp>
        </mc:Fallback>
      </mc:AlternateContent>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618166" y="2708094"/>
            <a:ext cx="5451596" cy="5695359"/>
          </a:xfrm>
          <a:prstGeom prst="rect">
            <a:avLst/>
          </a:prstGeom>
        </p:spPr>
      </p:pic>
      <p:sp>
        <p:nvSpPr>
          <p:cNvPr id="15" name="Rectangle 14"/>
          <p:cNvSpPr/>
          <p:nvPr/>
        </p:nvSpPr>
        <p:spPr>
          <a:xfrm>
            <a:off x="10292200" y="2660525"/>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6271794" y="3134964"/>
                <a:ext cx="9144000" cy="2892715"/>
              </a:xfrm>
              <a:prstGeom prst="rect">
                <a:avLst/>
              </a:prstGeom>
            </p:spPr>
            <p:txBody>
              <a:bodyPr>
                <a:spAutoFit/>
              </a:bodyPr>
              <a:lstStyle/>
              <a:p>
                <a:pPr lvl="0" algn="just">
                  <a:lnSpc>
                    <a:spcPct val="150000"/>
                  </a:lnSpc>
                  <a:spcBef>
                    <a:spcPts val="300"/>
                  </a:spcBef>
                  <a:spcAft>
                    <a:spcPts val="300"/>
                  </a:spcAf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d>
                      <m:dPr>
                        <m:begChr m:val=""/>
                        <m:endChr m:val="}"/>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eqArrPr>
                          <m:e>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&amp;</m:t>
                            </m:r>
                            <m:f>
                              <m:f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𝐼𝐴</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𝐼𝐵</m:t>
                                </m:r>
                              </m:den>
                            </m:f>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e>
                          <m:e>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&amp;</m:t>
                            </m:r>
                            <m:f>
                              <m:f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𝐼𝐷</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𝐼𝐶</m:t>
                                </m:r>
                              </m:den>
                            </m:f>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e>
                        </m:eqArr>
                      </m:e>
                    </m:d>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𝐼𝐴</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𝐼𝐵</m:t>
                        </m:r>
                      </m:den>
                    </m:f>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𝐼𝐷</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𝐼𝐶</m:t>
                        </m:r>
                      </m:den>
                    </m:f>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a:solidFill>
                    <a:srgbClr val="0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271794" y="3134964"/>
                <a:ext cx="9144000" cy="2892715"/>
              </a:xfrm>
              <a:prstGeom prst="rect">
                <a:avLst/>
              </a:prstGeom>
              <a:blipFill>
                <a:blip r:embed="rId10"/>
                <a:stretch>
                  <a:fillRect l="-2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064155" y="6210300"/>
                <a:ext cx="9144000" cy="882870"/>
              </a:xfrm>
              <a:prstGeom prst="rect">
                <a:avLst/>
              </a:prstGeom>
            </p:spPr>
            <p:txBody>
              <a:bodyPr>
                <a:spAutoFit/>
              </a:bodyPr>
              <a:lstStyle/>
              <a:p>
                <a:pPr lvl="0" algn="just">
                  <a:lnSpc>
                    <a:spcPct val="150000"/>
                  </a:lnSpc>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Xét hai tam giác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𝐼𝐴𝐷</m:t>
                    </m:r>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𝐼</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ta có</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064155" y="6210300"/>
                <a:ext cx="9144000" cy="882870"/>
              </a:xfrm>
              <a:prstGeom prst="rect">
                <a:avLst/>
              </a:prstGeom>
              <a:blipFill>
                <a:blip r:embed="rId11"/>
                <a:stretch>
                  <a:fillRect l="-2200" b="-2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064155" y="7277424"/>
                <a:ext cx="5971763" cy="2133276"/>
              </a:xfrm>
              <a:prstGeom prst="rect">
                <a:avLst/>
              </a:prstGeom>
            </p:spPr>
            <p:txBody>
              <a:bodyPr wrap="none">
                <a:spAutoFit/>
              </a:bodyPr>
              <a:lstStyle/>
              <a:p>
                <a:pPr lvl="0">
                  <a:lnSpc>
                    <a:spcPct val="150000"/>
                  </a:lnSpc>
                </a:pPr>
                <a14:m>
                  <m:oMath xmlns:m="http://schemas.openxmlformats.org/officeDocument/2006/math">
                    <m:f>
                      <m:fPr>
                        <m:ctrlPr>
                          <a:rPr lang="en-US"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𝐼𝐴</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𝐼𝐵</m:t>
                        </m:r>
                      </m:den>
                    </m:f>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𝐼𝐷</m:t>
                        </m:r>
                      </m:num>
                      <m:den>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𝐼𝐶</m:t>
                        </m:r>
                      </m:den>
                    </m:f>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𝑐𝑚𝑡</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p>
              <a:p>
                <a:pPr lvl="0">
                  <a:lnSpc>
                    <a:spcPct val="150000"/>
                  </a:lnSpc>
                </a:pPr>
                <a14:m>
                  <m:oMath xmlns:m="http://schemas.openxmlformats.org/officeDocument/2006/math">
                    <m:acc>
                      <m:accPr>
                        <m:chr m:val="̂"/>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𝐴𝐼𝐷</m:t>
                        </m:r>
                      </m:e>
                    </m:acc>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𝐵𝐼𝐶</m:t>
                        </m:r>
                      </m:e>
                    </m:acc>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(2 góc đối đỉnh)</a:t>
                </a:r>
                <a:endParaRPr kumimoji="0" lang="en-US"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064155" y="7277424"/>
                <a:ext cx="5971763" cy="2133276"/>
              </a:xfrm>
              <a:prstGeom prst="rect">
                <a:avLst/>
              </a:prstGeom>
              <a:blipFill>
                <a:blip r:embed="rId12"/>
                <a:stretch>
                  <a:fillRect r="-2451" b="-10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3728230" y="7411318"/>
                <a:ext cx="3883948" cy="1738296"/>
              </a:xfrm>
              <a:prstGeom prst="rect">
                <a:avLst/>
              </a:prstGeom>
            </p:spPr>
            <p:txBody>
              <a:bodyPr wrap="none">
                <a:spAutoFit/>
              </a:bodyPr>
              <a:lstStyle/>
              <a:p>
                <a:pPr lvl="0" algn="ctr">
                  <a:lnSpc>
                    <a:spcPct val="150000"/>
                  </a:lnSpc>
                </a:pPr>
                <a14:m>
                  <m:oMathPara xmlns:m="http://schemas.openxmlformats.org/officeDocument/2006/math">
                    <m:oMathParaPr>
                      <m:jc m:val="left"/>
                    </m:oMathParaPr>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latin typeface="Cambria Math" panose="02040503050406030204" pitchFamily="18" charset="0"/>
                        </a:rPr>
                        <m:t>∆</m:t>
                      </m:r>
                      <m:r>
                        <a:rPr lang="en-US" sz="3800" i="1">
                          <a:solidFill>
                            <a:srgbClr val="000000"/>
                          </a:solidFill>
                          <a:latin typeface="Cambria Math" panose="02040503050406030204" pitchFamily="18" charset="0"/>
                        </a:rPr>
                        <m:t>𝐼𝐴𝐷</m:t>
                      </m:r>
                      <m:r>
                        <a:rPr lang="en-US" sz="3800" i="1">
                          <a:solidFill>
                            <a:srgbClr val="000000"/>
                          </a:solidFill>
                          <a:latin typeface="Cambria Math" panose="02040503050406030204" pitchFamily="18" charset="0"/>
                        </a:rPr>
                        <m:t> ᔕ ∆</m:t>
                      </m:r>
                      <m:r>
                        <a:rPr lang="en-US" sz="3800" i="1">
                          <a:solidFill>
                            <a:srgbClr val="000000"/>
                          </a:solidFill>
                          <a:latin typeface="Cambria Math" panose="02040503050406030204" pitchFamily="18" charset="0"/>
                        </a:rPr>
                        <m:t>𝐼𝐵𝐶</m:t>
                      </m:r>
                      <m:r>
                        <a:rPr lang="en-US" sz="3800" b="0" i="1" smtClean="0">
                          <a:solidFill>
                            <a:srgbClr val="000000"/>
                          </a:solidFill>
                          <a:latin typeface="Cambria Math" panose="02040503050406030204" pitchFamily="18" charset="0"/>
                        </a:rPr>
                        <m:t> </m:t>
                      </m:r>
                    </m:oMath>
                  </m:oMathPara>
                </a14:m>
                <a:endParaRPr lang="en-US" sz="3800" b="0" i="1" smtClean="0">
                  <a:solidFill>
                    <a:srgbClr val="000000"/>
                  </a:solidFill>
                  <a:latin typeface="Cambria Math" panose="02040503050406030204" pitchFamily="18" charset="0"/>
                </a:endParaRPr>
              </a:p>
              <a:p>
                <a:pPr lvl="0" algn="ctr">
                  <a:lnSpc>
                    <a:spcPct val="150000"/>
                  </a:lnSpc>
                </a:pP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𝑔</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728230" y="7411318"/>
                <a:ext cx="3883948" cy="1738296"/>
              </a:xfrm>
              <a:prstGeom prst="rect">
                <a:avLst/>
              </a:prstGeom>
              <a:blipFill>
                <a:blip r:embed="rId13"/>
                <a:stretch>
                  <a:fillRect/>
                </a:stretch>
              </a:blipFill>
            </p:spPr>
            <p:txBody>
              <a:bodyPr/>
              <a:lstStyle/>
              <a:p>
                <a:r>
                  <a:rPr lang="en-US">
                    <a:noFill/>
                  </a:rPr>
                  <a:t> </a:t>
                </a:r>
              </a:p>
            </p:txBody>
          </p:sp>
        </mc:Fallback>
      </mc:AlternateContent>
      <p:sp>
        <p:nvSpPr>
          <p:cNvPr id="20" name="Right Brace 19"/>
          <p:cNvSpPr/>
          <p:nvPr/>
        </p:nvSpPr>
        <p:spPr>
          <a:xfrm>
            <a:off x="13106400" y="7281807"/>
            <a:ext cx="533400" cy="2156646"/>
          </a:xfrm>
          <a:prstGeom prst="rightBrace">
            <a:avLst/>
          </a:prstGeom>
          <a:ln w="28575">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4040"/>
              </a:solidFill>
              <a:effectLst/>
              <a:uLnTx/>
              <a:uFillTx/>
              <a:latin typeface="Arial"/>
              <a:ea typeface="+mn-ea"/>
              <a:cs typeface="+mn-cs"/>
            </a:endParaRPr>
          </a:p>
        </p:txBody>
      </p:sp>
    </p:spTree>
    <p:extLst>
      <p:ext uri="{BB962C8B-B14F-4D97-AF65-F5344CB8AC3E}">
        <p14:creationId xmlns:p14="http://schemas.microsoft.com/office/powerpoint/2010/main" val="26579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left)">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wipe(left)">
                                      <p:cBhvr>
                                        <p:cTn id="22" dur="500"/>
                                        <p:tgtEl>
                                          <p:spTgt spid="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6" name="Google Shape;934;p40"/>
          <p:cNvSpPr txBox="1">
            <a:spLocks/>
          </p:cNvSpPr>
          <p:nvPr/>
        </p:nvSpPr>
        <p:spPr>
          <a:xfrm>
            <a:off x="-796705" y="1028700"/>
            <a:ext cx="19846705"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300" b="1">
                <a:latin typeface="+mn-lt"/>
              </a:rPr>
              <a:t>CHƯƠNG VIII. </a:t>
            </a:r>
            <a:r>
              <a:rPr lang="vi-VN" sz="7300" b="1" smtClean="0">
                <a:latin typeface="+mn-lt"/>
              </a:rPr>
              <a:t>TAM </a:t>
            </a:r>
            <a:r>
              <a:rPr lang="vi-VN" sz="7300" b="1">
                <a:latin typeface="+mn-lt"/>
              </a:rPr>
              <a:t>GIÁC ĐỒNG DẠNG. </a:t>
            </a:r>
          </a:p>
          <a:p>
            <a:pPr>
              <a:lnSpc>
                <a:spcPct val="150000"/>
              </a:lnSpc>
            </a:pPr>
            <a:r>
              <a:rPr lang="vi-VN" sz="7300" b="1">
                <a:latin typeface="+mn-lt"/>
              </a:rPr>
              <a:t>HÌNH ĐỒNG DẠNG</a:t>
            </a:r>
          </a:p>
        </p:txBody>
      </p:sp>
      <p:sp>
        <p:nvSpPr>
          <p:cNvPr id="7" name="Rectangle 6"/>
          <p:cNvSpPr/>
          <p:nvPr/>
        </p:nvSpPr>
        <p:spPr>
          <a:xfrm>
            <a:off x="1125647" y="4803900"/>
            <a:ext cx="16002000" cy="3254289"/>
          </a:xfrm>
          <a:prstGeom prst="rect">
            <a:avLst/>
          </a:prstGeom>
        </p:spPr>
        <p:txBody>
          <a:bodyPr wrap="square">
            <a:spAutoFit/>
          </a:bodyPr>
          <a:lstStyle/>
          <a:p>
            <a:pPr algn="ctr">
              <a:lnSpc>
                <a:spcPct val="150000"/>
              </a:lnSpc>
              <a:buClrTx/>
            </a:pPr>
            <a:r>
              <a:rPr lang="vi-VN" sz="7300" b="1">
                <a:solidFill>
                  <a:srgbClr val="C00000"/>
                </a:solidFill>
                <a:ea typeface="Maven Pro"/>
                <a:cs typeface="Maven Pro"/>
                <a:sym typeface="Maven Pro"/>
              </a:rPr>
              <a:t>BÀI 7. TRƯỜNG HỢP ĐỒNG DẠNG THỨ HAI CỦA TAM GIÁC </a:t>
            </a:r>
            <a:endParaRPr lang="vi-VN" sz="7300" dirty="0">
              <a:solidFill>
                <a:srgbClr val="C00000"/>
              </a:solidFill>
              <a:ea typeface="Maven Pro"/>
              <a:cs typeface="Maven Pro"/>
              <a:sym typeface="Maven Pro"/>
            </a:endParaRPr>
          </a:p>
        </p:txBody>
      </p:sp>
      <p:pic>
        <p:nvPicPr>
          <p:cNvPr id="4" name="Picture 3"/>
          <p:cNvPicPr>
            <a:picLocks noChangeAspect="1"/>
          </p:cNvPicPr>
          <p:nvPr/>
        </p:nvPicPr>
        <p:blipFill>
          <a:blip r:embed="rId4"/>
          <a:stretch>
            <a:fillRect/>
          </a:stretch>
        </p:blipFill>
        <p:spPr>
          <a:xfrm>
            <a:off x="533400" y="7962900"/>
            <a:ext cx="3456732" cy="3462828"/>
          </a:xfrm>
          <a:prstGeom prst="rect">
            <a:avLst/>
          </a:prstGeom>
        </p:spPr>
      </p:pic>
      <p:pic>
        <p:nvPicPr>
          <p:cNvPr id="9" name="Picture 8"/>
          <p:cNvPicPr>
            <a:picLocks noChangeAspect="1"/>
          </p:cNvPicPr>
          <p:nvPr/>
        </p:nvPicPr>
        <p:blipFill>
          <a:blip r:embed="rId5"/>
          <a:stretch>
            <a:fillRect/>
          </a:stretch>
        </p:blipFill>
        <p:spPr>
          <a:xfrm flipH="1">
            <a:off x="15558912" y="7962900"/>
            <a:ext cx="2160982" cy="19573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0" name="Google Shape;3331;p61"/>
          <p:cNvSpPr txBox="1"/>
          <p:nvPr/>
        </p:nvSpPr>
        <p:spPr>
          <a:xfrm flipH="1">
            <a:off x="1030704" y="647700"/>
            <a:ext cx="5029200"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lang="fr-FR" sz="39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3</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tr.82)</a:t>
            </a:r>
            <a:endParaRPr kumimoji="0" lang="en-US" sz="3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934452" y="1810752"/>
                <a:ext cx="11754852" cy="3537250"/>
              </a:xfrm>
              <a:prstGeom prst="rect">
                <a:avLst/>
              </a:prstGeom>
            </p:spPr>
            <p:txBody>
              <a:bodyPr wrap="square">
                <a:spAutoFit/>
              </a:bodyPr>
              <a:lstStyle/>
              <a:p>
                <a:pPr algn="just">
                  <a:lnSpc>
                    <a:spcPct val="150000"/>
                  </a:lnSpc>
                </a:pPr>
                <a:r>
                  <a:rPr lang="vi-VN" sz="3700" smtClean="0">
                    <a:solidFill>
                      <a:srgbClr val="000000"/>
                    </a:solidFill>
                    <a:cs typeface="Arial" panose="020B0604020202020204" pitchFamily="34" charset="0"/>
                  </a:rPr>
                  <a:t>Cho Hình 76, biết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𝐴𝐵</m:t>
                    </m:r>
                    <m:r>
                      <a:rPr lang="vi-VN" sz="3700" i="1" smtClean="0">
                        <a:solidFill>
                          <a:srgbClr val="000000"/>
                        </a:solidFill>
                        <a:latin typeface="Cambria Math" panose="02040503050406030204" pitchFamily="18" charset="0"/>
                        <a:cs typeface="Arial" panose="020B0604020202020204" pitchFamily="34" charset="0"/>
                      </a:rPr>
                      <m:t>=4, </m:t>
                    </m:r>
                    <m:r>
                      <a:rPr lang="vi-VN" sz="3700" i="1" smtClean="0">
                        <a:solidFill>
                          <a:srgbClr val="000000"/>
                        </a:solidFill>
                        <a:latin typeface="Cambria Math" panose="02040503050406030204" pitchFamily="18" charset="0"/>
                        <a:cs typeface="Arial" panose="020B0604020202020204" pitchFamily="34" charset="0"/>
                      </a:rPr>
                      <m:t>𝐵𝐶</m:t>
                    </m:r>
                    <m:r>
                      <a:rPr lang="vi-VN" sz="3700" i="1" smtClean="0">
                        <a:solidFill>
                          <a:srgbClr val="000000"/>
                        </a:solidFill>
                        <a:latin typeface="Cambria Math" panose="02040503050406030204" pitchFamily="18" charset="0"/>
                        <a:cs typeface="Arial" panose="020B0604020202020204" pitchFamily="34" charset="0"/>
                      </a:rPr>
                      <m:t>=3, </m:t>
                    </m:r>
                    <m:r>
                      <a:rPr lang="vi-VN" sz="3700" i="1" smtClean="0">
                        <a:solidFill>
                          <a:srgbClr val="000000"/>
                        </a:solidFill>
                        <a:latin typeface="Cambria Math" panose="02040503050406030204" pitchFamily="18" charset="0"/>
                        <a:cs typeface="Arial" panose="020B0604020202020204" pitchFamily="34" charset="0"/>
                      </a:rPr>
                      <m:t>𝐵𝐸</m:t>
                    </m:r>
                    <m:r>
                      <a:rPr lang="vi-VN" sz="3700" i="1" smtClean="0">
                        <a:solidFill>
                          <a:srgbClr val="000000"/>
                        </a:solidFill>
                        <a:latin typeface="Cambria Math" panose="02040503050406030204" pitchFamily="18" charset="0"/>
                        <a:cs typeface="Arial" panose="020B0604020202020204" pitchFamily="34" charset="0"/>
                      </a:rPr>
                      <m:t>=2, </m:t>
                    </m:r>
                    <m:r>
                      <a:rPr lang="vi-VN" sz="3700" i="1" smtClean="0">
                        <a:solidFill>
                          <a:srgbClr val="000000"/>
                        </a:solidFill>
                        <a:latin typeface="Cambria Math" panose="02040503050406030204" pitchFamily="18" charset="0"/>
                        <a:cs typeface="Arial" panose="020B0604020202020204" pitchFamily="34" charset="0"/>
                      </a:rPr>
                      <m:t>𝐵𝐷</m:t>
                    </m:r>
                    <m:r>
                      <a:rPr lang="vi-VN" sz="3700" i="1" smtClean="0">
                        <a:solidFill>
                          <a:srgbClr val="000000"/>
                        </a:solidFill>
                        <a:latin typeface="Cambria Math" panose="02040503050406030204" pitchFamily="18" charset="0"/>
                        <a:cs typeface="Arial" panose="020B0604020202020204" pitchFamily="34" charset="0"/>
                      </a:rPr>
                      <m:t>=6.</m:t>
                    </m:r>
                  </m:oMath>
                </a14:m>
                <a:r>
                  <a:rPr lang="en-US" sz="3700" smtClean="0">
                    <a:solidFill>
                      <a:srgbClr val="000000"/>
                    </a:solidFill>
                    <a:cs typeface="Arial" panose="020B0604020202020204" pitchFamily="34" charset="0"/>
                  </a:rPr>
                  <a:t> </a:t>
                </a:r>
                <a:r>
                  <a:rPr lang="vi-VN" sz="3700">
                    <a:solidFill>
                      <a:srgbClr val="000000"/>
                    </a:solidFill>
                    <a:cs typeface="Arial" panose="020B0604020202020204" pitchFamily="34" charset="0"/>
                  </a:rPr>
                  <a:t>Chứng </a:t>
                </a:r>
                <a:r>
                  <a:rPr lang="vi-VN" sz="3700" smtClean="0">
                    <a:solidFill>
                      <a:srgbClr val="000000"/>
                    </a:solidFill>
                    <a:cs typeface="Arial" panose="020B0604020202020204" pitchFamily="34" charset="0"/>
                  </a:rPr>
                  <a:t>minh:</a:t>
                </a:r>
                <a:r>
                  <a:rPr lang="en-US" sz="3700" smtClean="0">
                    <a:solidFill>
                      <a:srgbClr val="000000"/>
                    </a:solidFill>
                    <a:cs typeface="Arial" panose="020B0604020202020204" pitchFamily="34" charset="0"/>
                  </a:rPr>
                  <a:t> </a:t>
                </a:r>
                <a:r>
                  <a:rPr lang="vi-VN" sz="3700" smtClean="0">
                    <a:solidFill>
                      <a:srgbClr val="000000"/>
                    </a:solidFill>
                    <a:cs typeface="Arial" panose="020B0604020202020204" pitchFamily="34" charset="0"/>
                  </a:rPr>
                  <a:t>a</a:t>
                </a:r>
                <a:r>
                  <a:rPr lang="vi-VN" sz="3700">
                    <a:solidFill>
                      <a:srgbClr val="000000"/>
                    </a:solidFill>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m:t>
                    </m:r>
                    <m:r>
                      <a:rPr lang="vi-VN" sz="3700" i="1" smtClean="0">
                        <a:solidFill>
                          <a:srgbClr val="000000"/>
                        </a:solidFill>
                        <a:latin typeface="Cambria Math" panose="02040503050406030204" pitchFamily="18" charset="0"/>
                        <a:cs typeface="Arial" panose="020B0604020202020204" pitchFamily="34" charset="0"/>
                      </a:rPr>
                      <m:t>𝐴𝐵𝐷</m:t>
                    </m:r>
                    <m:r>
                      <a:rPr lang="vi-VN" sz="3700" i="1" smtClean="0">
                        <a:solidFill>
                          <a:srgbClr val="000000"/>
                        </a:solidFill>
                        <a:latin typeface="Cambria Math" panose="02040503050406030204" pitchFamily="18" charset="0"/>
                        <a:cs typeface="Arial" panose="020B0604020202020204" pitchFamily="34" charset="0"/>
                      </a:rPr>
                      <m:t> ᔕ ∆</m:t>
                    </m:r>
                    <m:r>
                      <a:rPr lang="vi-VN" sz="3700" i="1">
                        <a:solidFill>
                          <a:srgbClr val="000000"/>
                        </a:solidFill>
                        <a:latin typeface="Cambria Math" panose="02040503050406030204" pitchFamily="18" charset="0"/>
                        <a:cs typeface="Arial" panose="020B0604020202020204" pitchFamily="34" charset="0"/>
                      </a:rPr>
                      <m:t>𝐸𝐵𝐶</m:t>
                    </m:r>
                  </m:oMath>
                </a14:m>
                <a:r>
                  <a:rPr lang="vi-VN" sz="3700" smtClean="0">
                    <a:solidFill>
                      <a:srgbClr val="000000"/>
                    </a:solidFill>
                    <a:cs typeface="Arial" panose="020B0604020202020204" pitchFamily="34" charset="0"/>
                  </a:rPr>
                  <a:t>;</a:t>
                </a:r>
                <a:r>
                  <a:rPr lang="en-US" sz="3700" smtClean="0">
                    <a:solidFill>
                      <a:srgbClr val="000000"/>
                    </a:solidFill>
                    <a:cs typeface="Arial" panose="020B0604020202020204" pitchFamily="34" charset="0"/>
                  </a:rPr>
                  <a:t>					</a:t>
                </a:r>
              </a:p>
              <a:p>
                <a:pPr algn="just">
                  <a:lnSpc>
                    <a:spcPct val="150000"/>
                  </a:lnSpc>
                </a:pPr>
                <a:r>
                  <a:rPr lang="en-US" sz="3700">
                    <a:solidFill>
                      <a:srgbClr val="000000"/>
                    </a:solidFill>
                    <a:cs typeface="Arial" panose="020B0604020202020204" pitchFamily="34" charset="0"/>
                  </a:rPr>
                  <a:t>	</a:t>
                </a:r>
                <a:r>
                  <a:rPr lang="en-US" sz="3700" smtClean="0">
                    <a:solidFill>
                      <a:srgbClr val="000000"/>
                    </a:solidFill>
                    <a:cs typeface="Arial" panose="020B0604020202020204" pitchFamily="34" charset="0"/>
                  </a:rPr>
                  <a:t>		 </a:t>
                </a:r>
                <a:r>
                  <a:rPr lang="vi-VN" sz="3700" smtClean="0">
                    <a:solidFill>
                      <a:srgbClr val="000000"/>
                    </a:solidFill>
                    <a:cs typeface="Arial" panose="020B0604020202020204" pitchFamily="34" charset="0"/>
                  </a:rPr>
                  <a:t>b)</a:t>
                </a:r>
                <a:r>
                  <a:rPr lang="en-US" sz="3700">
                    <a:solidFill>
                      <a:srgbClr val="000000"/>
                    </a:solidFill>
                    <a:ea typeface="Calibri" panose="020F0502020204030204" pitchFamily="34" charset="0"/>
                    <a:cs typeface="Times New Roman" panose="02020603050405020304" pitchFamily="18" charset="0"/>
                  </a:rPr>
                  <a:t> </a:t>
                </a:r>
                <a14:m>
                  <m:oMath xmlns:m="http://schemas.openxmlformats.org/officeDocument/2006/math">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𝐷𝐴𝐵</m:t>
                        </m:r>
                      </m:e>
                    </m:acc>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𝐷𝐸𝐺</m:t>
                        </m:r>
                      </m:e>
                    </m:acc>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700" smtClean="0">
                  <a:solidFill>
                    <a:srgbClr val="000000"/>
                  </a:solidFill>
                  <a:cs typeface="Arial" panose="020B0604020202020204" pitchFamily="34" charset="0"/>
                </a:endParaRPr>
              </a:p>
              <a:p>
                <a:pPr algn="just">
                  <a:lnSpc>
                    <a:spcPct val="150000"/>
                  </a:lnSpc>
                </a:pPr>
                <a:r>
                  <a:rPr lang="en-US" sz="3700" smtClean="0">
                    <a:solidFill>
                      <a:srgbClr val="000000"/>
                    </a:solidFill>
                    <a:latin typeface="Arial" panose="020B0604020202020204" pitchFamily="34" charset="0"/>
                    <a:cs typeface="Arial" panose="020B0604020202020204" pitchFamily="34" charset="0"/>
                  </a:rPr>
                  <a:t>			 c</a:t>
                </a:r>
                <a:r>
                  <a:rPr lang="en-US" sz="3700">
                    <a:solidFill>
                      <a:srgbClr val="000000"/>
                    </a:solidFill>
                    <a:latin typeface="Arial" panose="020B0604020202020204" pitchFamily="34" charset="0"/>
                    <a:cs typeface="Arial" panose="020B0604020202020204" pitchFamily="34" charset="0"/>
                  </a:rPr>
                  <a:t>) Tam giác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𝐷𝐺𝐸</m:t>
                    </m:r>
                  </m:oMath>
                </a14:m>
                <a:r>
                  <a:rPr lang="en-US" sz="3700">
                    <a:solidFill>
                      <a:srgbClr val="000000"/>
                    </a:solidFill>
                    <a:latin typeface="Arial" panose="020B0604020202020204" pitchFamily="34" charset="0"/>
                    <a:cs typeface="Arial" panose="020B0604020202020204" pitchFamily="34" charset="0"/>
                  </a:rPr>
                  <a:t> vuông.</a:t>
                </a:r>
              </a:p>
            </p:txBody>
          </p:sp>
        </mc:Choice>
        <mc:Fallback xmlns="">
          <p:sp>
            <p:nvSpPr>
              <p:cNvPr id="11" name="Rectangle 10"/>
              <p:cNvSpPr>
                <a:spLocks noRot="1" noChangeAspect="1" noMove="1" noResize="1" noEditPoints="1" noAdjustHandles="1" noChangeArrowheads="1" noChangeShapeType="1" noTextEdit="1"/>
              </p:cNvSpPr>
              <p:nvPr/>
            </p:nvSpPr>
            <p:spPr>
              <a:xfrm>
                <a:off x="934452" y="1810752"/>
                <a:ext cx="11754852" cy="3537250"/>
              </a:xfrm>
              <a:prstGeom prst="rect">
                <a:avLst/>
              </a:prstGeom>
              <a:blipFill>
                <a:blip r:embed="rId4"/>
                <a:stretch>
                  <a:fillRect l="-1607" b="-2759"/>
                </a:stretch>
              </a:blipFill>
            </p:spPr>
            <p:txBody>
              <a:bodyPr/>
              <a:lstStyle/>
              <a:p>
                <a:r>
                  <a:rPr lang="en-US">
                    <a:noFill/>
                  </a:rPr>
                  <a:t> </a:t>
                </a:r>
              </a:p>
            </p:txBody>
          </p:sp>
        </mc:Fallback>
      </mc:AlternateContent>
      <p:sp>
        <p:nvSpPr>
          <p:cNvPr id="13" name="Rectangle 12"/>
          <p:cNvSpPr/>
          <p:nvPr/>
        </p:nvSpPr>
        <p:spPr>
          <a:xfrm>
            <a:off x="1676400" y="5575093"/>
            <a:ext cx="1080744"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3810000" y="6295000"/>
                <a:ext cx="10246896" cy="3201197"/>
              </a:xfrm>
              <a:prstGeom prst="rect">
                <a:avLst/>
              </a:prstGeom>
            </p:spPr>
            <p:txBody>
              <a:bodyPr wrap="square">
                <a:spAutoFit/>
              </a:bodyPr>
              <a:lstStyle/>
              <a:p>
                <a:pPr algn="just">
                  <a:lnSpc>
                    <a:spcPct val="150000"/>
                  </a:lnSpc>
                  <a:spcBef>
                    <a:spcPts val="300"/>
                  </a:spcBef>
                  <a:spcAft>
                    <a:spcPts val="300"/>
                  </a:spcAft>
                </a:pPr>
                <a:r>
                  <a:rPr lang="fr-FR" sz="3700" smtClean="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den>
                    </m:f>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num>
                      <m:den>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den>
                    </m:f>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num>
                      <m:den>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𝐸𝐵</m:t>
                        </m:r>
                      </m:den>
                    </m:f>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num>
                      <m:den>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den>
                    </m:f>
                  </m:oMath>
                </a14:m>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𝐴𝐵𝐷</m:t>
                        </m:r>
                      </m:e>
                    </m:acc>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𝐸𝐵𝐶</m:t>
                        </m:r>
                      </m:e>
                    </m:acc>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r>
                  <a:rPr lang="fr-FR" sz="37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m:t>
                    </m:r>
                    <m:r>
                      <a:rPr lang="vi-VN" sz="3700" i="1">
                        <a:solidFill>
                          <a:srgbClr val="000000"/>
                        </a:solidFill>
                        <a:latin typeface="Cambria Math" panose="02040503050406030204" pitchFamily="18" charset="0"/>
                        <a:cs typeface="Arial" panose="020B0604020202020204" pitchFamily="34" charset="0"/>
                      </a:rPr>
                      <m:t>𝐴𝐵𝐷</m:t>
                    </m:r>
                    <m:r>
                      <a:rPr lang="vi-VN" sz="3700" i="1">
                        <a:solidFill>
                          <a:srgbClr val="000000"/>
                        </a:solidFill>
                        <a:latin typeface="Cambria Math" panose="02040503050406030204" pitchFamily="18" charset="0"/>
                        <a:cs typeface="Arial" panose="020B0604020202020204" pitchFamily="34" charset="0"/>
                      </a:rPr>
                      <m:t> ᔕ ∆</m:t>
                    </m:r>
                    <m:r>
                      <a:rPr lang="vi-VN" sz="3700" i="1">
                        <a:solidFill>
                          <a:srgbClr val="000000"/>
                        </a:solidFill>
                        <a:latin typeface="Cambria Math" panose="02040503050406030204" pitchFamily="18" charset="0"/>
                        <a:cs typeface="Arial" panose="020B0604020202020204" pitchFamily="34" charset="0"/>
                      </a:rPr>
                      <m:t>𝐸𝐵𝐶</m:t>
                    </m:r>
                  </m:oMath>
                </a14:m>
                <a:r>
                  <a:rPr lang="fr-FR" sz="37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(c.g.c)</a:t>
                </a:r>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10000" y="6295000"/>
                <a:ext cx="10246896" cy="3201197"/>
              </a:xfrm>
              <a:prstGeom prst="rect">
                <a:avLst/>
              </a:prstGeom>
              <a:blipFill>
                <a:blip r:embed="rId5"/>
                <a:stretch>
                  <a:fillRect l="-1844" b="-3048"/>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12838687" y="1477592"/>
            <a:ext cx="4870540" cy="4817408"/>
          </a:xfrm>
          <a:prstGeom prst="rect">
            <a:avLst/>
          </a:prstGeom>
        </p:spPr>
      </p:pic>
      <p:sp>
        <p:nvSpPr>
          <p:cNvPr id="12" name="Freeform 4"/>
          <p:cNvSpPr/>
          <p:nvPr/>
        </p:nvSpPr>
        <p:spPr>
          <a:xfrm>
            <a:off x="15621000" y="7230661"/>
            <a:ext cx="1752600" cy="2348162"/>
          </a:xfrm>
          <a:custGeom>
            <a:avLst/>
            <a:gdLst/>
            <a:ahLst/>
            <a:cxnLst/>
            <a:rect l="l" t="t" r="r" b="b"/>
            <a:pathLst>
              <a:path w="2859786" h="4114800">
                <a:moveTo>
                  <a:pt x="0" y="0"/>
                </a:moveTo>
                <a:lnTo>
                  <a:pt x="2859786" y="0"/>
                </a:lnTo>
                <a:lnTo>
                  <a:pt x="285978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4" name="Picture 3"/>
          <p:cNvPicPr>
            <a:picLocks noChangeAspect="1"/>
          </p:cNvPicPr>
          <p:nvPr/>
        </p:nvPicPr>
        <p:blipFill>
          <a:blip r:embed="rId10"/>
          <a:stretch>
            <a:fillRect/>
          </a:stretch>
        </p:blipFill>
        <p:spPr>
          <a:xfrm rot="16200000">
            <a:off x="344844" y="8668228"/>
            <a:ext cx="1371719" cy="426757"/>
          </a:xfrm>
          <a:prstGeom prst="rect">
            <a:avLst/>
          </a:prstGeom>
        </p:spPr>
      </p:pic>
    </p:spTree>
    <p:extLst>
      <p:ext uri="{BB962C8B-B14F-4D97-AF65-F5344CB8AC3E}">
        <p14:creationId xmlns:p14="http://schemas.microsoft.com/office/powerpoint/2010/main" val="22623529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down)">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6305428" y="612152"/>
            <a:ext cx="1371715" cy="426756"/>
          </a:xfrm>
          <a:prstGeom prst="rect">
            <a:avLst/>
          </a:prstGeom>
        </p:spPr>
      </p:pic>
      <p:sp>
        <p:nvSpPr>
          <p:cNvPr id="10" name="Google Shape;3331;p61"/>
          <p:cNvSpPr txBox="1"/>
          <p:nvPr/>
        </p:nvSpPr>
        <p:spPr>
          <a:xfrm flipH="1">
            <a:off x="1030704" y="647700"/>
            <a:ext cx="5029200"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3</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tr.82)</a:t>
            </a:r>
            <a:endParaRPr kumimoji="0" lang="en-US" sz="3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934452" y="1810752"/>
                <a:ext cx="11754852" cy="353725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Hình 76, biết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𝐴𝐵</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 </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𝐵𝐶</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=3, </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𝐵𝐸</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 </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𝐵𝐷</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=6.</m:t>
                    </m:r>
                  </m:oMath>
                </a14:m>
                <a:r>
                  <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Chứng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minh:</a:t>
                </a:r>
                <a:r>
                  <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𝐴𝐵𝐷</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ᔕ ∆</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𝐸𝐵𝐶</m:t>
                    </m:r>
                  </m:oMath>
                </a14:m>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37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𝐷𝐴𝐵</m:t>
                        </m:r>
                      </m:e>
                    </m:acc>
                    <m:r>
                      <a:rPr kumimoji="0" lang="fr-FR"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𝐷𝐸𝐺</m:t>
                        </m:r>
                      </m:e>
                    </m:acc>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c</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Tam giác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𝐷𝐺𝐸</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vuông.</a:t>
                </a:r>
              </a:p>
            </p:txBody>
          </p:sp>
        </mc:Choice>
        <mc:Fallback xmlns="">
          <p:sp>
            <p:nvSpPr>
              <p:cNvPr id="11" name="Rectangle 10"/>
              <p:cNvSpPr>
                <a:spLocks noRot="1" noChangeAspect="1" noMove="1" noResize="1" noEditPoints="1" noAdjustHandles="1" noChangeArrowheads="1" noChangeShapeType="1" noTextEdit="1"/>
              </p:cNvSpPr>
              <p:nvPr/>
            </p:nvSpPr>
            <p:spPr>
              <a:xfrm>
                <a:off x="934452" y="1810752"/>
                <a:ext cx="11754852" cy="3537250"/>
              </a:xfrm>
              <a:prstGeom prst="rect">
                <a:avLst/>
              </a:prstGeom>
              <a:blipFill>
                <a:blip r:embed="rId6"/>
                <a:stretch>
                  <a:fillRect l="-1607" b="-27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10000" y="6443712"/>
                <a:ext cx="10246896" cy="2894254"/>
              </a:xfrm>
              <a:prstGeom prst="rect">
                <a:avLst/>
              </a:prstGeom>
            </p:spPr>
            <p:txBody>
              <a:bodyPr wrap="square">
                <a:spAutoFit/>
              </a:bodyPr>
              <a:lstStyle/>
              <a:p>
                <a:pPr algn="just">
                  <a:lnSpc>
                    <a:spcPct val="150000"/>
                  </a:lnSpc>
                  <a:spcBef>
                    <a:spcPts val="300"/>
                  </a:spcBef>
                  <a:spcAft>
                    <a:spcPts val="300"/>
                  </a:spcAft>
                </a:pPr>
                <a:r>
                  <a:rPr lang="fr-FR" sz="3700" smtClean="0">
                    <a:solidFill>
                      <a:srgbClr val="000000"/>
                    </a:solidFill>
                    <a:ea typeface="Calibri" panose="020F0502020204030204" pitchFamily="34" charset="0"/>
                    <a:cs typeface="Times New Roman" panose="02020603050405020304" pitchFamily="18" charset="0"/>
                  </a:rPr>
                  <a:t>b) Vì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m:t>
                    </m:r>
                    <m:r>
                      <a:rPr lang="vi-VN" sz="3700" i="1">
                        <a:solidFill>
                          <a:srgbClr val="000000"/>
                        </a:solidFill>
                        <a:latin typeface="Cambria Math" panose="02040503050406030204" pitchFamily="18" charset="0"/>
                        <a:cs typeface="Arial" panose="020B0604020202020204" pitchFamily="34" charset="0"/>
                      </a:rPr>
                      <m:t>𝐴𝐵𝐷</m:t>
                    </m:r>
                    <m:r>
                      <a:rPr lang="vi-VN" sz="3700" i="1">
                        <a:solidFill>
                          <a:srgbClr val="000000"/>
                        </a:solidFill>
                        <a:latin typeface="Cambria Math" panose="02040503050406030204" pitchFamily="18" charset="0"/>
                        <a:cs typeface="Arial" panose="020B0604020202020204" pitchFamily="34" charset="0"/>
                      </a:rPr>
                      <m:t> ᔕ ∆</m:t>
                    </m:r>
                    <m:r>
                      <a:rPr lang="vi-VN" sz="3700" i="1">
                        <a:solidFill>
                          <a:srgbClr val="000000"/>
                        </a:solidFill>
                        <a:latin typeface="Cambria Math" panose="02040503050406030204" pitchFamily="18" charset="0"/>
                        <a:cs typeface="Arial" panose="020B0604020202020204" pitchFamily="34" charset="0"/>
                      </a:rPr>
                      <m:t>𝐸𝐵𝐶</m:t>
                    </m:r>
                  </m:oMath>
                </a14:m>
                <a:r>
                  <a:rPr lang="fr-FR" sz="3700" smtClean="0">
                    <a:solidFill>
                      <a:srgbClr val="000000"/>
                    </a:solidFill>
                    <a:effectLst/>
                    <a:ea typeface="Calibri" panose="020F0502020204030204" pitchFamily="34" charset="0"/>
                    <a:cs typeface="Times New Roman" panose="02020603050405020304" pitchFamily="18" charset="0"/>
                  </a:rPr>
                  <a:t> </a:t>
                </a:r>
                <a:r>
                  <a:rPr lang="fr-FR" sz="3700">
                    <a:solidFill>
                      <a:srgbClr val="000000"/>
                    </a:solidFill>
                    <a:effectLst/>
                    <a:ea typeface="Calibri" panose="020F0502020204030204" pitchFamily="34" charset="0"/>
                    <a:cs typeface="Times New Roman" panose="02020603050405020304" pitchFamily="18" charset="0"/>
                  </a:rPr>
                  <a:t>(cmt) </a:t>
                </a:r>
                <a14:m>
                  <m:oMath xmlns:m="http://schemas.openxmlformats.org/officeDocument/2006/math">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𝐷𝐴𝐵</m:t>
                        </m:r>
                      </m:e>
                    </m:acc>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𝐶𝐸𝐵</m:t>
                        </m:r>
                      </m:e>
                    </m:acc>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3700">
                    <a:solidFill>
                      <a:srgbClr val="000000"/>
                    </a:solidFill>
                    <a:effectLst/>
                    <a:ea typeface="Calibri" panose="020F0502020204030204" pitchFamily="34" charset="0"/>
                    <a:cs typeface="Times New Roman" panose="02020603050405020304" pitchFamily="18" charset="0"/>
                  </a:rPr>
                  <a:t>; </a:t>
                </a:r>
                <a:endParaRPr lang="fr-FR" sz="3700" smtClean="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3700" smtClean="0">
                    <a:solidFill>
                      <a:srgbClr val="000000"/>
                    </a:solidFill>
                    <a:effectLst/>
                    <a:ea typeface="Calibri" panose="020F0502020204030204" pitchFamily="34" charset="0"/>
                    <a:cs typeface="Times New Roman" panose="02020603050405020304" pitchFamily="18" charset="0"/>
                  </a:rPr>
                  <a:t>mà </a:t>
                </a:r>
                <a14:m>
                  <m:oMath xmlns:m="http://schemas.openxmlformats.org/officeDocument/2006/math">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𝐶𝐸𝐵</m:t>
                        </m:r>
                      </m:e>
                    </m:acc>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𝐷𝐸𝐺</m:t>
                        </m:r>
                      </m:e>
                    </m:acc>
                  </m:oMath>
                </a14:m>
                <a:r>
                  <a:rPr lang="fr-FR" sz="3700">
                    <a:solidFill>
                      <a:srgbClr val="000000"/>
                    </a:solidFill>
                    <a:effectLst/>
                    <a:ea typeface="Calibri" panose="020F0502020204030204" pitchFamily="34" charset="0"/>
                    <a:cs typeface="Times New Roman" panose="02020603050405020304" pitchFamily="18" charset="0"/>
                  </a:rPr>
                  <a:t> (đối đỉnh)</a:t>
                </a:r>
                <a:endParaRPr lang="en-US" sz="37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70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𝐷𝐴𝐵</m:t>
                        </m:r>
                      </m:e>
                    </m:acc>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𝐷𝐸𝐺</m:t>
                        </m:r>
                      </m:e>
                    </m:acc>
                  </m:oMath>
                </a14:m>
                <a:endParaRPr lang="en-US" sz="3700">
                  <a:solidFill>
                    <a:srgbClr val="0000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10000" y="6443712"/>
                <a:ext cx="10246896" cy="2894254"/>
              </a:xfrm>
              <a:prstGeom prst="rect">
                <a:avLst/>
              </a:prstGeom>
              <a:blipFill>
                <a:blip r:embed="rId7"/>
                <a:stretch>
                  <a:fillRect l="-1844"/>
                </a:stretch>
              </a:blipFill>
            </p:spPr>
            <p:txBody>
              <a:bodyPr/>
              <a:lstStyle/>
              <a:p>
                <a:r>
                  <a:rPr lang="en-US">
                    <a:noFill/>
                  </a:rPr>
                  <a:t> </a:t>
                </a:r>
              </a:p>
            </p:txBody>
          </p:sp>
        </mc:Fallback>
      </mc:AlternateContent>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12838687" y="1477592"/>
            <a:ext cx="4870540" cy="4817408"/>
          </a:xfrm>
          <a:prstGeom prst="rect">
            <a:avLst/>
          </a:prstGeom>
        </p:spPr>
      </p:pic>
      <p:sp>
        <p:nvSpPr>
          <p:cNvPr id="12" name="Freeform 4"/>
          <p:cNvSpPr/>
          <p:nvPr/>
        </p:nvSpPr>
        <p:spPr>
          <a:xfrm>
            <a:off x="15621000" y="7230661"/>
            <a:ext cx="1752600" cy="2348162"/>
          </a:xfrm>
          <a:custGeom>
            <a:avLst/>
            <a:gdLst/>
            <a:ahLst/>
            <a:cxnLst/>
            <a:rect l="l" t="t" r="r" b="b"/>
            <a:pathLst>
              <a:path w="2859786" h="4114800">
                <a:moveTo>
                  <a:pt x="0" y="0"/>
                </a:moveTo>
                <a:lnTo>
                  <a:pt x="2859786" y="0"/>
                </a:lnTo>
                <a:lnTo>
                  <a:pt x="2859786"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Rectangle 13"/>
          <p:cNvSpPr/>
          <p:nvPr/>
        </p:nvSpPr>
        <p:spPr>
          <a:xfrm>
            <a:off x="1676400" y="5575093"/>
            <a:ext cx="1080744"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5" name="Picture 14"/>
          <p:cNvPicPr>
            <a:picLocks noChangeAspect="1"/>
          </p:cNvPicPr>
          <p:nvPr/>
        </p:nvPicPr>
        <p:blipFill>
          <a:blip r:embed="rId12"/>
          <a:stretch>
            <a:fillRect/>
          </a:stretch>
        </p:blipFill>
        <p:spPr>
          <a:xfrm rot="16200000">
            <a:off x="344844" y="8668228"/>
            <a:ext cx="1371719" cy="426757"/>
          </a:xfrm>
          <a:prstGeom prst="rect">
            <a:avLst/>
          </a:prstGeom>
        </p:spPr>
      </p:pic>
    </p:spTree>
    <p:extLst>
      <p:ext uri="{BB962C8B-B14F-4D97-AF65-F5344CB8AC3E}">
        <p14:creationId xmlns:p14="http://schemas.microsoft.com/office/powerpoint/2010/main" val="321602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6305428" y="612152"/>
            <a:ext cx="1371715" cy="426756"/>
          </a:xfrm>
          <a:prstGeom prst="rect">
            <a:avLst/>
          </a:prstGeom>
        </p:spPr>
      </p:pic>
      <p:sp>
        <p:nvSpPr>
          <p:cNvPr id="10" name="Google Shape;3331;p61"/>
          <p:cNvSpPr txBox="1"/>
          <p:nvPr/>
        </p:nvSpPr>
        <p:spPr>
          <a:xfrm flipH="1">
            <a:off x="1030704" y="647700"/>
            <a:ext cx="5029200"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3</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tr.82)</a:t>
            </a:r>
            <a:endParaRPr kumimoji="0" lang="en-US" sz="3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934452" y="1810752"/>
                <a:ext cx="11754852" cy="353725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Hình 76, biết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𝐴𝐵</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 </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𝐵𝐶</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=3, </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𝐵𝐸</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 </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𝐵𝐷</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=6.</m:t>
                    </m:r>
                  </m:oMath>
                </a14:m>
                <a:r>
                  <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Chứng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minh:</a:t>
                </a:r>
                <a:r>
                  <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𝐴𝐵𝐷</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ᔕ ∆</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𝐸𝐵𝐶</m:t>
                    </m:r>
                  </m:oMath>
                </a14:m>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37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𝐷𝐴𝐵</m:t>
                        </m:r>
                      </m:e>
                    </m:acc>
                    <m:r>
                      <a:rPr kumimoji="0" lang="fr-FR"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fr-FR"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𝐷𝐸𝐺</m:t>
                        </m:r>
                      </m:e>
                    </m:acc>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37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c</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Tam giác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𝐷𝐺𝐸</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vuông.</a:t>
                </a:r>
              </a:p>
            </p:txBody>
          </p:sp>
        </mc:Choice>
        <mc:Fallback xmlns="">
          <p:sp>
            <p:nvSpPr>
              <p:cNvPr id="11" name="Rectangle 10"/>
              <p:cNvSpPr>
                <a:spLocks noRot="1" noChangeAspect="1" noMove="1" noResize="1" noEditPoints="1" noAdjustHandles="1" noChangeArrowheads="1" noChangeShapeType="1" noTextEdit="1"/>
              </p:cNvSpPr>
              <p:nvPr/>
            </p:nvSpPr>
            <p:spPr>
              <a:xfrm>
                <a:off x="934452" y="1810752"/>
                <a:ext cx="11754852" cy="3537250"/>
              </a:xfrm>
              <a:prstGeom prst="rect">
                <a:avLst/>
              </a:prstGeom>
              <a:blipFill>
                <a:blip r:embed="rId6"/>
                <a:stretch>
                  <a:fillRect l="-1607" b="-27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75015" y="6150142"/>
                <a:ext cx="10246896" cy="3594446"/>
              </a:xfrm>
              <a:prstGeom prst="rect">
                <a:avLst/>
              </a:prstGeom>
            </p:spPr>
            <p:txBody>
              <a:bodyPr wrap="square">
                <a:spAutoFit/>
              </a:bodyPr>
              <a:lstStyle/>
              <a:p>
                <a:pPr lvl="0" algn="just">
                  <a:lnSpc>
                    <a:spcPct val="150000"/>
                  </a:lnSpc>
                  <a:defRPr/>
                </a:pPr>
                <a:r>
                  <a:rPr lang="fr-FR" sz="3700" smtClean="0">
                    <a:solidFill>
                      <a:srgbClr val="0000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𝐷𝐴𝐵</m:t>
                    </m:r>
                  </m:oMath>
                </a14:m>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oMath>
                </a14:m>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 có : </a:t>
                </a:r>
                <a14:m>
                  <m:oMath xmlns:m="http://schemas.openxmlformats.org/officeDocument/2006/math">
                    <m:acc>
                      <m:accPr>
                        <m: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𝐷𝐴𝐵</m:t>
                        </m:r>
                      </m:e>
                    </m:acc>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acc>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90</m:t>
                        </m:r>
                      </m:e>
                      <m: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𝑜</m:t>
                        </m:r>
                      </m:sup>
                    </m:s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37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fr-FR" sz="3700" smtClean="0">
                    <a:solidFill>
                      <a:srgbClr val="000000"/>
                    </a:solidFill>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acc>
                      <m:accPr>
                        <m: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𝐷𝐴𝐵</m:t>
                        </m:r>
                      </m:e>
                    </m:acc>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𝐷𝐸𝐺</m:t>
                        </m:r>
                      </m:e>
                    </m:acc>
                  </m:oMath>
                </a14:m>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 (cmt)</a:t>
                </a:r>
                <a:endParaRPr lang="en-US" sz="3700">
                  <a:solidFill>
                    <a:srgbClr val="000000"/>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14:m>
                  <m:oMath xmlns:m="http://schemas.openxmlformats.org/officeDocument/2006/math">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𝐷𝐸𝐺</m:t>
                        </m:r>
                      </m:e>
                    </m:acc>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acc>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90</m:t>
                        </m:r>
                      </m:e>
                      <m: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acc>
                      <m:accPr>
                        <m: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𝐷𝐺𝐸</m:t>
                        </m:r>
                      </m:e>
                    </m:acc>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90</m:t>
                        </m:r>
                      </m:e>
                      <m:sup>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700">
                  <a:solidFill>
                    <a:srgbClr val="000000"/>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Do đó</a:t>
                </a:r>
                <a:r>
                  <a:rPr lang="fr-FR" sz="3700" smtClean="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𝐷𝐺𝐸</m:t>
                    </m:r>
                  </m:oMath>
                </a14:m>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𝐺</m:t>
                    </m:r>
                    <m:r>
                      <a:rPr lang="fr-FR"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700">
                  <a:solidFill>
                    <a:srgbClr val="0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75015" y="6150142"/>
                <a:ext cx="10246896" cy="3594446"/>
              </a:xfrm>
              <a:prstGeom prst="rect">
                <a:avLst/>
              </a:prstGeom>
              <a:blipFill>
                <a:blip r:embed="rId7"/>
                <a:stretch>
                  <a:fillRect l="-1904" b="-2542"/>
                </a:stretch>
              </a:blipFill>
            </p:spPr>
            <p:txBody>
              <a:bodyPr/>
              <a:lstStyle/>
              <a:p>
                <a:r>
                  <a:rPr lang="en-US">
                    <a:noFill/>
                  </a:rPr>
                  <a:t> </a:t>
                </a:r>
              </a:p>
            </p:txBody>
          </p:sp>
        </mc:Fallback>
      </mc:AlternateContent>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12838687" y="1477592"/>
            <a:ext cx="4870540" cy="4817408"/>
          </a:xfrm>
          <a:prstGeom prst="rect">
            <a:avLst/>
          </a:prstGeom>
        </p:spPr>
      </p:pic>
      <p:sp>
        <p:nvSpPr>
          <p:cNvPr id="12" name="Freeform 4"/>
          <p:cNvSpPr/>
          <p:nvPr/>
        </p:nvSpPr>
        <p:spPr>
          <a:xfrm>
            <a:off x="15621000" y="7230661"/>
            <a:ext cx="1752600" cy="2348162"/>
          </a:xfrm>
          <a:custGeom>
            <a:avLst/>
            <a:gdLst/>
            <a:ahLst/>
            <a:cxnLst/>
            <a:rect l="l" t="t" r="r" b="b"/>
            <a:pathLst>
              <a:path w="2859786" h="4114800">
                <a:moveTo>
                  <a:pt x="0" y="0"/>
                </a:moveTo>
                <a:lnTo>
                  <a:pt x="2859786" y="0"/>
                </a:lnTo>
                <a:lnTo>
                  <a:pt x="2859786"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Rectangle 13"/>
          <p:cNvSpPr/>
          <p:nvPr/>
        </p:nvSpPr>
        <p:spPr>
          <a:xfrm>
            <a:off x="1676400" y="5575093"/>
            <a:ext cx="1080744"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5" name="Picture 14"/>
          <p:cNvPicPr>
            <a:picLocks noChangeAspect="1"/>
          </p:cNvPicPr>
          <p:nvPr/>
        </p:nvPicPr>
        <p:blipFill>
          <a:blip r:embed="rId12"/>
          <a:stretch>
            <a:fillRect/>
          </a:stretch>
        </p:blipFill>
        <p:spPr>
          <a:xfrm rot="16200000">
            <a:off x="344844" y="8668228"/>
            <a:ext cx="1371719" cy="426757"/>
          </a:xfrm>
          <a:prstGeom prst="rect">
            <a:avLst/>
          </a:prstGeom>
        </p:spPr>
      </p:pic>
    </p:spTree>
    <p:extLst>
      <p:ext uri="{BB962C8B-B14F-4D97-AF65-F5344CB8AC3E}">
        <p14:creationId xmlns:p14="http://schemas.microsoft.com/office/powerpoint/2010/main" val="276097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623652"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4" name="Picture 13"/>
          <p:cNvPicPr>
            <a:picLocks noChangeAspect="1"/>
          </p:cNvPicPr>
          <p:nvPr/>
        </p:nvPicPr>
        <p:blipFill>
          <a:blip r:embed="rId4"/>
          <a:stretch>
            <a:fillRect/>
          </a:stretch>
        </p:blipFill>
        <p:spPr>
          <a:xfrm rot="19550114">
            <a:off x="-5747" y="7791607"/>
            <a:ext cx="1692432" cy="1954147"/>
          </a:xfrm>
          <a:prstGeom prst="rect">
            <a:avLst/>
          </a:prstGeom>
        </p:spPr>
      </p:pic>
      <p:sp>
        <p:nvSpPr>
          <p:cNvPr id="12" name="Google Shape;3331;p61"/>
          <p:cNvSpPr txBox="1"/>
          <p:nvPr/>
        </p:nvSpPr>
        <p:spPr>
          <a:xfrm flipH="1">
            <a:off x="1536032" y="888744"/>
            <a:ext cx="5190618"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4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tr.82)</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6" name="Rectangle 15"/>
          <p:cNvSpPr/>
          <p:nvPr/>
        </p:nvSpPr>
        <p:spPr>
          <a:xfrm>
            <a:off x="1427748" y="4356709"/>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646948" y="3098097"/>
                <a:ext cx="8543418" cy="882678"/>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3800" i="1">
                            <a:latin typeface="Cambria Math" panose="02040503050406030204" pitchFamily="18" charset="0"/>
                            <a:ea typeface="Times New Roman" panose="02020603050405020304" pitchFamily="18" charset="0"/>
                            <a:cs typeface="Times New Roman" panose="02020603050405020304" pitchFamily="18" charset="0"/>
                          </a:rPr>
                        </m:ctrlPr>
                      </m:acc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𝐵𝐸𝐷</m:t>
                        </m:r>
                      </m:e>
                    </m:acc>
                  </m:oMath>
                </a14:m>
                <a:r>
                  <a:rPr lang="en-US" sz="3800" smtClean="0">
                    <a:solidFill>
                      <a:srgbClr val="000000"/>
                    </a:solidFill>
                    <a:latin typeface="Arial" panose="020B0604020202020204" pitchFamily="34" charset="0"/>
                    <a:cs typeface="Arial" panose="020B0604020202020204" pitchFamily="34" charset="0"/>
                  </a:rPr>
                  <a:t>		  b</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𝐵𝐶</m:t>
                    </m:r>
                    <m:r>
                      <a:rPr lang="en-US" sz="3800" i="1" smtClean="0">
                        <a:solidFill>
                          <a:srgbClr val="000000"/>
                        </a:solidFill>
                        <a:latin typeface="Cambria Math" panose="02040503050406030204" pitchFamily="18" charset="0"/>
                        <a:cs typeface="Arial" panose="020B0604020202020204" pitchFamily="34" charset="0"/>
                      </a:rPr>
                      <m:t> ⊥ </m:t>
                    </m:r>
                    <m:r>
                      <a:rPr lang="en-US" sz="3800" i="1" smtClean="0">
                        <a:solidFill>
                          <a:srgbClr val="000000"/>
                        </a:solidFill>
                        <a:latin typeface="Cambria Math" panose="02040503050406030204" pitchFamily="18" charset="0"/>
                        <a:cs typeface="Arial" panose="020B0604020202020204" pitchFamily="34" charset="0"/>
                      </a:rPr>
                      <m:t>𝐵𝐸</m:t>
                    </m:r>
                  </m:oMath>
                </a14:m>
                <a:r>
                  <a:rPr lang="en-US" sz="3800">
                    <a:solidFill>
                      <a:srgbClr val="000000"/>
                    </a:solidFill>
                    <a:latin typeface="Arial" panose="020B0604020202020204" pitchFamily="34" charset="0"/>
                    <a:cs typeface="Arial" panose="020B0604020202020204" pitchFamily="34" charset="0"/>
                  </a:rPr>
                  <a:t>.</a:t>
                </a:r>
                <a:endParaRPr lang="en-US" sz="3800" b="0" i="0">
                  <a:solidFill>
                    <a:srgbClr val="000000"/>
                  </a:solidFill>
                  <a:effectLst/>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46948" y="3098097"/>
                <a:ext cx="8543418" cy="882678"/>
              </a:xfrm>
              <a:prstGeom prst="rect">
                <a:avLst/>
              </a:prstGeom>
              <a:blipFill>
                <a:blip r:embed="rId5"/>
                <a:stretch>
                  <a:fillRect l="-2354" b="-26897"/>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10952748" y="604130"/>
            <a:ext cx="6426405" cy="3806723"/>
          </a:xfrm>
          <a:prstGeom prst="rect">
            <a:avLst/>
          </a:prstGeom>
        </p:spPr>
      </p:pic>
      <p:sp>
        <p:nvSpPr>
          <p:cNvPr id="15" name="Rectangle 14"/>
          <p:cNvSpPr/>
          <p:nvPr/>
        </p:nvSpPr>
        <p:spPr>
          <a:xfrm>
            <a:off x="1427748" y="2022744"/>
            <a:ext cx="6389765" cy="969496"/>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Cho Hình 77, chứng minh:</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2646948" y="5090589"/>
                <a:ext cx="11260462" cy="4272132"/>
              </a:xfrm>
              <a:prstGeom prst="rect">
                <a:avLst/>
              </a:prstGeom>
            </p:spPr>
            <p:txBody>
              <a:bodyPr wrap="square">
                <a:spAutoFit/>
              </a:bodyPr>
              <a:lstStyle/>
              <a:p>
                <a:pPr algn="just">
                  <a:lnSpc>
                    <a:spcPct val="150000"/>
                  </a:lnSpc>
                  <a:spcBef>
                    <a:spcPts val="300"/>
                  </a:spcBef>
                  <a:spcAft>
                    <a:spcPts val="300"/>
                  </a:spcAft>
                </a:pPr>
                <a:r>
                  <a:rPr lang="vi-VN" sz="3800" smtClean="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m:t>
                        </m:r>
                      </m:num>
                      <m:den>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𝐷𝐸</m:t>
                        </m:r>
                      </m:den>
                    </m:f>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 ; </m:t>
                    </m:r>
                  </m:oMath>
                </a14:m>
                <a:r>
                  <a:rPr lang="vi-VN"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𝐴𝐶</m:t>
                        </m:r>
                      </m:num>
                      <m:den>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𝐷𝐵</m:t>
                        </m:r>
                      </m:den>
                    </m:f>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2,5</m:t>
                        </m:r>
                      </m:num>
                      <m:den>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800" b="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m:t>
                        </m:r>
                      </m:num>
                      <m:den>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𝐷𝐸</m:t>
                        </m:r>
                      </m:den>
                    </m:f>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𝐴𝐶</m:t>
                        </m:r>
                      </m:num>
                      <m:den>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𝐷𝐵</m:t>
                        </m:r>
                      </m:den>
                    </m:f>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80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acc>
                      <m:accPr>
                        <m: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𝐴𝐵𝐶</m:t>
                    </m:r>
                    <m:r>
                      <a:rPr lang="en-US" sz="3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iu-Cans-CA" sz="3800" i="1">
                        <a:solidFill>
                          <a:srgbClr val="000000"/>
                        </a:solidFill>
                        <a:latin typeface="Cambria Math" panose="02040503050406030204" pitchFamily="18" charset="0"/>
                        <a:cs typeface="Arial" panose="020B0604020202020204" pitchFamily="34" charset="0"/>
                      </a:rPr>
                      <m:t>ᔕ</m:t>
                    </m:r>
                    <m:r>
                      <a:rPr lang="en-US" sz="3800" b="0" i="1" smtClean="0">
                        <a:solidFill>
                          <a:srgbClr val="000000"/>
                        </a:solidFill>
                        <a:latin typeface="Cambria Math" panose="02040503050406030204" pitchFamily="18" charset="0"/>
                        <a:cs typeface="Arial" panose="020B0604020202020204" pitchFamily="34" charset="0"/>
                      </a:rPr>
                      <m:t>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𝐷𝐸𝐵</m:t>
                    </m:r>
                  </m:oMath>
                </a14:m>
                <a:r>
                  <a:rPr lang="vi-VN" sz="3800">
                    <a:effectLst/>
                    <a:latin typeface="Arial" panose="020B0604020202020204" pitchFamily="34" charset="0"/>
                    <a:ea typeface="Times New Roman" panose="02020603050405020304" pitchFamily="18" charset="0"/>
                    <a:cs typeface="Arial" panose="020B0604020202020204" pitchFamily="34" charset="0"/>
                  </a:rPr>
                  <a:t> (c.g.c)</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800">
                    <a:effectLst/>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acc>
                      <m:accPr>
                        <m: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𝐵𝐸𝐷</m:t>
                        </m:r>
                      </m:e>
                    </m:acc>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646948" y="5090589"/>
                <a:ext cx="11260462" cy="4272132"/>
              </a:xfrm>
              <a:prstGeom prst="rect">
                <a:avLst/>
              </a:prstGeom>
              <a:blipFill>
                <a:blip r:embed="rId8"/>
                <a:stretch>
                  <a:fillRect l="-1787" b="-2140"/>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a:off x="15219948" y="7270205"/>
            <a:ext cx="1876354" cy="2328197"/>
          </a:xfrm>
          <a:prstGeom prst="rect">
            <a:avLst/>
          </a:prstGeom>
        </p:spPr>
      </p:pic>
    </p:spTree>
    <p:extLst>
      <p:ext uri="{BB962C8B-B14F-4D97-AF65-F5344CB8AC3E}">
        <p14:creationId xmlns:p14="http://schemas.microsoft.com/office/powerpoint/2010/main" val="29472018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fade">
                                      <p:cBhvr>
                                        <p:cTn id="39" dur="500"/>
                                        <p:tgtEl>
                                          <p:spTgt spid="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wipe(up)">
                                      <p:cBhvr>
                                        <p:cTn id="44" dur="500"/>
                                        <p:tgtEl>
                                          <p:spTgt spid="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barn(inVertical)">
                                      <p:cBhvr>
                                        <p:cTn id="4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623652"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4" name="Picture 13"/>
          <p:cNvPicPr>
            <a:picLocks noChangeAspect="1"/>
          </p:cNvPicPr>
          <p:nvPr/>
        </p:nvPicPr>
        <p:blipFill>
          <a:blip r:embed="rId4"/>
          <a:stretch>
            <a:fillRect/>
          </a:stretch>
        </p:blipFill>
        <p:spPr>
          <a:xfrm rot="19550114">
            <a:off x="-5747" y="7791607"/>
            <a:ext cx="1692432" cy="1954147"/>
          </a:xfrm>
          <a:prstGeom prst="rect">
            <a:avLst/>
          </a:prstGeom>
        </p:spPr>
      </p:pic>
      <p:sp>
        <p:nvSpPr>
          <p:cNvPr id="12" name="Google Shape;3331;p61"/>
          <p:cNvSpPr txBox="1"/>
          <p:nvPr/>
        </p:nvSpPr>
        <p:spPr>
          <a:xfrm flipH="1">
            <a:off x="1536032" y="888744"/>
            <a:ext cx="5190618"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4 (</a:t>
            </a:r>
            <a:r>
              <a:rPr kumimoji="0" lang="fr-FR" sz="4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tr.82)</a:t>
            </a:r>
            <a:endParaRPr kumimoji="0" lang="en-US" sz="4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6" name="Rectangle 15"/>
          <p:cNvSpPr/>
          <p:nvPr/>
        </p:nvSpPr>
        <p:spPr>
          <a:xfrm>
            <a:off x="1427748" y="4356709"/>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646948" y="3098097"/>
                <a:ext cx="8543418" cy="88267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𝐴𝐵𝐶</m:t>
                        </m:r>
                      </m:e>
                    </m:acc>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accPr>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𝐵𝐸𝐷</m:t>
                        </m:r>
                      </m:e>
                    </m:acc>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b</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𝐵𝐶</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𝐵𝐸</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646948" y="3098097"/>
                <a:ext cx="8543418" cy="882678"/>
              </a:xfrm>
              <a:prstGeom prst="rect">
                <a:avLst/>
              </a:prstGeom>
              <a:blipFill>
                <a:blip r:embed="rId5"/>
                <a:stretch>
                  <a:fillRect l="-2354" b="-26897"/>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10952748" y="604130"/>
            <a:ext cx="6426405" cy="3806723"/>
          </a:xfrm>
          <a:prstGeom prst="rect">
            <a:avLst/>
          </a:prstGeom>
        </p:spPr>
      </p:pic>
      <p:sp>
        <p:nvSpPr>
          <p:cNvPr id="15" name="Rectangle 14"/>
          <p:cNvSpPr/>
          <p:nvPr/>
        </p:nvSpPr>
        <p:spPr>
          <a:xfrm>
            <a:off x="1427748" y="2022744"/>
            <a:ext cx="6389765"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Hình 77, chứng minh: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2646948" y="5121442"/>
                <a:ext cx="11260462" cy="4503028"/>
              </a:xfrm>
              <a:prstGeom prst="rect">
                <a:avLst/>
              </a:prstGeom>
            </p:spPr>
            <p:txBody>
              <a:bodyPr wrap="square">
                <a:spAutoFit/>
              </a:bodyPr>
              <a:lstStyle/>
              <a:p>
                <a:pPr algn="just">
                  <a:lnSpc>
                    <a:spcPct val="150000"/>
                  </a:lnSpc>
                </a:pPr>
                <a:r>
                  <a:rPr lang="vi-VN" sz="375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𝐵𝐸𝐷</m:t>
                    </m:r>
                  </m:oMath>
                </a14:m>
                <a:r>
                  <a:rPr lang="vi-VN" sz="3750">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vi-VN" sz="375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𝐵𝐸𝐷</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𝐷𝐵𝐸</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37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5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𝐵𝐸𝐷</m:t>
                        </m:r>
                      </m:e>
                    </m:acc>
                  </m:oMath>
                </a14:m>
                <a:r>
                  <a:rPr lang="vi-VN" sz="3750">
                    <a:effectLst/>
                    <a:latin typeface="Arial" panose="020B0604020202020204" pitchFamily="34" charset="0"/>
                    <a:ea typeface="Times New Roman" panose="02020603050405020304" pitchFamily="18" charset="0"/>
                    <a:cs typeface="Arial" panose="020B0604020202020204" pitchFamily="34" charset="0"/>
                  </a:rPr>
                  <a:t> (cmt). </a:t>
                </a:r>
                <a:endParaRPr lang="en-US" sz="375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750" smtClean="0">
                    <a:effectLst/>
                    <a:latin typeface="Arial" panose="020B0604020202020204" pitchFamily="34" charset="0"/>
                    <a:ea typeface="Times New Roman" panose="02020603050405020304" pitchFamily="18" charset="0"/>
                    <a:cs typeface="Arial" panose="020B0604020202020204" pitchFamily="34" charset="0"/>
                  </a:rPr>
                  <a:t>Suy </a:t>
                </a:r>
                <a:r>
                  <a:rPr lang="vi-VN" sz="3750">
                    <a:effectLst/>
                    <a:latin typeface="Arial" panose="020B0604020202020204" pitchFamily="34" charset="0"/>
                    <a:ea typeface="Times New Roman" panose="02020603050405020304" pitchFamily="18" charset="0"/>
                    <a:cs typeface="Arial" panose="020B0604020202020204" pitchFamily="34" charset="0"/>
                  </a:rPr>
                  <a:t>ra </a:t>
                </a:r>
                <a14:m>
                  <m:oMath xmlns:m="http://schemas.openxmlformats.org/officeDocument/2006/math">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𝐷𝐵𝐸</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endParaRPr lang="en-US" sz="37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5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𝐶𝐵𝐸</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180</m:t>
                        </m:r>
                      </m:e>
                      <m:sup>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𝐷𝐵𝐸</m:t>
                        </m:r>
                      </m:e>
                    </m:acc>
                  </m:oMath>
                </a14:m>
                <a:r>
                  <a:rPr lang="en-US" sz="3750" smtClean="0">
                    <a:effectLst/>
                    <a:latin typeface="Arial" panose="020B0604020202020204" pitchFamily="34" charset="0"/>
                    <a:ea typeface="Times New Roman" panose="02020603050405020304" pitchFamily="18" charset="0"/>
                    <a:cs typeface="Arial" panose="020B0604020202020204" pitchFamily="34" charset="0"/>
                  </a:rPr>
                  <a:t>. </a:t>
                </a:r>
                <a:r>
                  <a:rPr lang="vi-VN" sz="3750" smtClean="0">
                    <a:effectLst/>
                    <a:latin typeface="Arial" panose="020B0604020202020204" pitchFamily="34" charset="0"/>
                    <a:ea typeface="Times New Roman" panose="02020603050405020304" pitchFamily="18" charset="0"/>
                    <a:cs typeface="Arial" panose="020B0604020202020204" pitchFamily="34" charset="0"/>
                  </a:rPr>
                  <a:t>Do </a:t>
                </a:r>
                <a:r>
                  <a:rPr lang="vi-VN" sz="3750">
                    <a:effectLst/>
                    <a:latin typeface="Arial" panose="020B0604020202020204" pitchFamily="34" charset="0"/>
                    <a:ea typeface="Times New Roman" panose="02020603050405020304" pitchFamily="18" charset="0"/>
                    <a:cs typeface="Arial" panose="020B0604020202020204" pitchFamily="34" charset="0"/>
                  </a:rPr>
                  <a:t>đó: </a:t>
                </a:r>
                <a14:m>
                  <m:oMath xmlns:m="http://schemas.openxmlformats.org/officeDocument/2006/math">
                    <m:acc>
                      <m:accPr>
                        <m:chr m:val="̂"/>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𝐶𝐵𝐸</m:t>
                        </m:r>
                      </m:e>
                    </m:acc>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75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90</m:t>
                        </m:r>
                      </m:e>
                      <m:sup>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r>
                  <a:rPr lang="en-US" sz="3750" smtClean="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vi-VN" sz="3750" smtClean="0">
                    <a:effectLst/>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𝐵𝐶</m:t>
                    </m:r>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750" i="1">
                        <a:effectLst/>
                        <a:latin typeface="Cambria Math" panose="02040503050406030204" pitchFamily="18" charset="0"/>
                        <a:ea typeface="Times New Roman" panose="02020603050405020304" pitchFamily="18" charset="0"/>
                        <a:cs typeface="Times New Roman" panose="02020603050405020304" pitchFamily="18" charset="0"/>
                      </a:rPr>
                      <m:t>𝐵𝐸</m:t>
                    </m:r>
                  </m:oMath>
                </a14:m>
                <a:endParaRPr lang="en-US" sz="375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646948" y="5121442"/>
                <a:ext cx="11260462" cy="4503028"/>
              </a:xfrm>
              <a:prstGeom prst="rect">
                <a:avLst/>
              </a:prstGeom>
              <a:blipFill>
                <a:blip r:embed="rId8"/>
                <a:stretch>
                  <a:fillRect l="-1733" b="-2706"/>
                </a:stretch>
              </a:blipFill>
            </p:spPr>
            <p:txBody>
              <a:bodyPr/>
              <a:lstStyle/>
              <a:p>
                <a:r>
                  <a:rPr lang="en-US">
                    <a:noFill/>
                  </a:rPr>
                  <a:t> </a:t>
                </a:r>
              </a:p>
            </p:txBody>
          </p:sp>
        </mc:Fallback>
      </mc:AlternateContent>
      <p:pic>
        <p:nvPicPr>
          <p:cNvPr id="17" name="Picture 16"/>
          <p:cNvPicPr>
            <a:picLocks noChangeAspect="1"/>
          </p:cNvPicPr>
          <p:nvPr/>
        </p:nvPicPr>
        <p:blipFill>
          <a:blip r:embed="rId9"/>
          <a:stretch>
            <a:fillRect/>
          </a:stretch>
        </p:blipFill>
        <p:spPr>
          <a:xfrm>
            <a:off x="15219948" y="7270205"/>
            <a:ext cx="1876354" cy="2328197"/>
          </a:xfrm>
          <a:prstGeom prst="rect">
            <a:avLst/>
          </a:prstGeom>
        </p:spPr>
      </p:pic>
    </p:spTree>
    <p:extLst>
      <p:ext uri="{BB962C8B-B14F-4D97-AF65-F5344CB8AC3E}">
        <p14:creationId xmlns:p14="http://schemas.microsoft.com/office/powerpoint/2010/main" val="261462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 uri="{96DAC541-7B7A-43D3-8B79-37D633B846F1}">
                  <asvg:svgBlip xmlns:asvg="http://schemas.microsoft.com/office/drawing/2016/SVG/main" xmlns="" r:embed="rId7"/>
                </a:ext>
              </a:extLst>
            </a:blip>
            <a:stretch>
              <a:fillRect/>
            </a:stretch>
          </a:blipFill>
        </p:spPr>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8F5B43"/>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smtClean="0">
                <a:ln>
                  <a:noFill/>
                </a:ln>
                <a:solidFill>
                  <a:srgbClr val="8F5B43"/>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8"/>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902061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grpSp>
        <p:nvGrpSpPr>
          <p:cNvPr id="3" name="Group 3"/>
          <p:cNvGrpSpPr/>
          <p:nvPr/>
        </p:nvGrpSpPr>
        <p:grpSpPr>
          <a:xfrm>
            <a:off x="228600" y="266700"/>
            <a:ext cx="17830800" cy="9753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cap="rnd">
              <a:solidFill>
                <a:srgbClr val="F4DCB6"/>
              </a:solidFill>
              <a:prstDash val="solid"/>
              <a:round/>
            </a:ln>
          </p:spPr>
        </p:sp>
        <p:sp>
          <p:nvSpPr>
            <p:cNvPr id="5" name="TextBox 5"/>
            <p:cNvSpPr txBox="1"/>
            <p:nvPr/>
          </p:nvSpPr>
          <p:spPr>
            <a:xfrm>
              <a:off x="0" y="-57150"/>
              <a:ext cx="4327403" cy="2392569"/>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Google Shape;3331;p61"/>
          <p:cNvSpPr txBox="1"/>
          <p:nvPr/>
        </p:nvSpPr>
        <p:spPr>
          <a:xfrm flipH="1">
            <a:off x="842210" y="647700"/>
            <a:ext cx="4776537"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8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5 (</a:t>
            </a:r>
            <a:r>
              <a:rPr kumimoji="0" lang="fr-FR" sz="38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8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tr.82)</a:t>
            </a:r>
            <a:endParaRPr kumimoji="0" lang="en-US" sz="38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8" name="Rectangle 7"/>
              <p:cNvSpPr/>
              <p:nvPr/>
            </p:nvSpPr>
            <p:spPr>
              <a:xfrm>
                <a:off x="842210" y="1654342"/>
                <a:ext cx="16655716" cy="2585323"/>
              </a:xfrm>
              <a:prstGeom prst="rect">
                <a:avLst/>
              </a:prstGeom>
            </p:spPr>
            <p:txBody>
              <a:bodyPr wrap="square">
                <a:spAutoFit/>
              </a:bodyPr>
              <a:lstStyle/>
              <a:p>
                <a:pPr algn="just">
                  <a:lnSpc>
                    <a:spcPct val="150000"/>
                  </a:lnSpc>
                </a:pPr>
                <a:r>
                  <a:rPr lang="vi-VN" sz="3600" smtClean="0">
                    <a:solidFill>
                      <a:srgbClr val="000000"/>
                    </a:solidFill>
                    <a:cs typeface="Arial" panose="020B0604020202020204" pitchFamily="34" charset="0"/>
                  </a:rPr>
                  <a:t>a</a:t>
                </a:r>
                <a:r>
                  <a:rPr lang="vi-VN" sz="3600">
                    <a:solidFill>
                      <a:srgbClr val="000000"/>
                    </a:solidFill>
                    <a:cs typeface="Arial" panose="020B0604020202020204" pitchFamily="34" charset="0"/>
                  </a:rPr>
                  <a:t>) Gọi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𝐷</m:t>
                    </m:r>
                  </m:oMath>
                </a14:m>
                <a:r>
                  <a:rPr lang="vi-VN" sz="3600">
                    <a:solidFill>
                      <a:srgbClr val="000000"/>
                    </a:solidFill>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𝑄</m:t>
                    </m:r>
                  </m:oMath>
                </a14:m>
                <a:r>
                  <a:rPr lang="vi-VN" sz="3600">
                    <a:solidFill>
                      <a:srgbClr val="000000"/>
                    </a:solidFill>
                    <a:cs typeface="Arial" panose="020B0604020202020204" pitchFamily="34" charset="0"/>
                  </a:rPr>
                  <a:t> lần lượt là trung điểm của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𝐵𝐶</m:t>
                    </m:r>
                  </m:oMath>
                </a14:m>
                <a:r>
                  <a:rPr lang="vi-VN" sz="3600">
                    <a:solidFill>
                      <a:srgbClr val="000000"/>
                    </a:solidFill>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𝑁𝑃</m:t>
                    </m:r>
                  </m:oMath>
                </a14:m>
                <a:r>
                  <a:rPr lang="vi-VN" sz="3600">
                    <a:solidFill>
                      <a:srgbClr val="000000"/>
                    </a:solidFill>
                    <a:cs typeface="Arial" panose="020B0604020202020204" pitchFamily="34" charset="0"/>
                  </a:rPr>
                  <a:t>. Chứng minh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𝐴𝐵𝐷</m:t>
                    </m:r>
                    <m:r>
                      <a:rPr lang="vi-VN" sz="3600" i="1" smtClean="0">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𝑀𝑁𝑄</m:t>
                    </m:r>
                  </m:oMath>
                </a14:m>
                <a:r>
                  <a:rPr lang="vi-VN" sz="3600" smtClean="0">
                    <a:solidFill>
                      <a:srgbClr val="000000"/>
                    </a:solidFill>
                    <a:cs typeface="Arial" panose="020B0604020202020204" pitchFamily="34" charset="0"/>
                  </a:rPr>
                  <a:t>.</a:t>
                </a:r>
                <a:endParaRPr lang="vi-VN" sz="3600">
                  <a:solidFill>
                    <a:srgbClr val="000000"/>
                  </a:solidFill>
                  <a:cs typeface="Arial" panose="020B0604020202020204" pitchFamily="34" charset="0"/>
                </a:endParaRPr>
              </a:p>
              <a:p>
                <a:pPr algn="just">
                  <a:lnSpc>
                    <a:spcPct val="150000"/>
                  </a:lnSpc>
                </a:pPr>
                <a:r>
                  <a:rPr lang="vi-VN" sz="3600">
                    <a:solidFill>
                      <a:srgbClr val="000000"/>
                    </a:solidFill>
                    <a:cs typeface="Arial" panose="020B0604020202020204" pitchFamily="34" charset="0"/>
                  </a:rPr>
                  <a:t>b) Gọi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𝐺</m:t>
                    </m:r>
                  </m:oMath>
                </a14:m>
                <a:r>
                  <a:rPr lang="vi-VN" sz="3600">
                    <a:solidFill>
                      <a:srgbClr val="000000"/>
                    </a:solidFill>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𝐾</m:t>
                    </m:r>
                  </m:oMath>
                </a14:m>
                <a:r>
                  <a:rPr lang="vi-VN" sz="3600">
                    <a:solidFill>
                      <a:srgbClr val="000000"/>
                    </a:solidFill>
                    <a:cs typeface="Arial" panose="020B0604020202020204" pitchFamily="34" charset="0"/>
                  </a:rPr>
                  <a:t> lần lượt là trọng tâm của hai tam giác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𝐴𝐵𝐶</m:t>
                    </m:r>
                  </m:oMath>
                </a14:m>
                <a:r>
                  <a:rPr lang="vi-VN" sz="3600">
                    <a:solidFill>
                      <a:srgbClr val="000000"/>
                    </a:solidFill>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𝑀𝑁𝑃</m:t>
                    </m:r>
                  </m:oMath>
                </a14:m>
                <a:r>
                  <a:rPr lang="vi-VN" sz="3600">
                    <a:solidFill>
                      <a:srgbClr val="000000"/>
                    </a:solidFill>
                    <a:cs typeface="Arial" panose="020B0604020202020204" pitchFamily="34" charset="0"/>
                  </a:rPr>
                  <a:t>. Chứng minh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𝐴𝐵𝐺</m:t>
                    </m:r>
                    <m:r>
                      <a:rPr lang="vi-VN" sz="3600" i="1" smtClean="0">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𝑀𝑁𝐾</m:t>
                    </m:r>
                    <m:r>
                      <a:rPr lang="vi-VN" sz="3600" i="1">
                        <a:solidFill>
                          <a:srgbClr val="000000"/>
                        </a:solidFill>
                        <a:latin typeface="Cambria Math" panose="02040503050406030204" pitchFamily="18" charset="0"/>
                        <a:cs typeface="Arial" panose="020B0604020202020204" pitchFamily="34" charset="0"/>
                      </a:rPr>
                      <m:t>.</m:t>
                    </m:r>
                  </m:oMath>
                </a14:m>
                <a:endParaRPr lang="en-US" sz="36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42210" y="1654342"/>
                <a:ext cx="16655716" cy="2585323"/>
              </a:xfrm>
              <a:prstGeom prst="rect">
                <a:avLst/>
              </a:prstGeom>
              <a:blipFill>
                <a:blip r:embed="rId2"/>
                <a:stretch>
                  <a:fillRect l="-1098" r="-1135"/>
                </a:stretch>
              </a:blipFill>
            </p:spPr>
            <p:txBody>
              <a:bodyPr/>
              <a:lstStyle/>
              <a:p>
                <a:r>
                  <a:rPr lang="en-US">
                    <a:noFill/>
                  </a:rPr>
                  <a:t> </a:t>
                </a:r>
              </a:p>
            </p:txBody>
          </p:sp>
        </mc:Fallback>
      </mc:AlternateContent>
      <p:sp>
        <p:nvSpPr>
          <p:cNvPr id="17" name="Rectangle 16"/>
          <p:cNvSpPr/>
          <p:nvPr/>
        </p:nvSpPr>
        <p:spPr>
          <a:xfrm>
            <a:off x="8615649" y="4039969"/>
            <a:ext cx="1056701"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5796044" y="693205"/>
                <a:ext cx="4470904" cy="923330"/>
              </a:xfrm>
              <a:prstGeom prst="rect">
                <a:avLst/>
              </a:prstGeom>
            </p:spPr>
            <p:txBody>
              <a:bodyPr wrap="none">
                <a:spAutoFit/>
              </a:bodyPr>
              <a:lstStyle/>
              <a:p>
                <a:pPr lvl="0" algn="just">
                  <a:lnSpc>
                    <a:spcPct val="150000"/>
                  </a:lnSpc>
                </a:pPr>
                <a:r>
                  <a:rPr lang="vi-VN" sz="3600">
                    <a:solidFill>
                      <a:srgbClr val="000000"/>
                    </a:solidFill>
                    <a:cs typeface="Arial" panose="020B0604020202020204" pitchFamily="34" charset="0"/>
                  </a:rPr>
                  <a:t>Cho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𝐴𝐵𝐶</m:t>
                    </m:r>
                    <m:r>
                      <a:rPr lang="vi-VN" sz="3600" i="1" smtClean="0">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𝑀𝑁𝑃</m:t>
                    </m:r>
                  </m:oMath>
                </a14:m>
                <a:r>
                  <a:rPr lang="vi-VN" sz="3600">
                    <a:solidFill>
                      <a:srgbClr val="000000"/>
                    </a:solidFill>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5796044" y="693205"/>
                <a:ext cx="4470904" cy="923330"/>
              </a:xfrm>
              <a:prstGeom prst="rect">
                <a:avLst/>
              </a:prstGeom>
              <a:blipFill>
                <a:blip r:embed="rId3"/>
                <a:stretch>
                  <a:fillRect l="-4229" r="-1774" b="-13245"/>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26" y="5367136"/>
            <a:ext cx="6428874" cy="3962641"/>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7908758" y="4762500"/>
                <a:ext cx="9922042" cy="5035930"/>
              </a:xfrm>
              <a:prstGeom prst="rect">
                <a:avLst/>
              </a:prstGeom>
            </p:spPr>
            <p:txBody>
              <a:bodyPr wrap="square">
                <a:spAutoFit/>
              </a:bodyPr>
              <a:lstStyle/>
              <a:p>
                <a:pPr algn="just">
                  <a:lnSpc>
                    <a:spcPct val="150000"/>
                  </a:lnSpc>
                </a:pPr>
                <a:r>
                  <a:rPr lang="vi-VN" sz="3600" smtClean="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𝐴𝐵𝐶</m:t>
                    </m:r>
                    <m:r>
                      <a:rPr lang="vi-VN" sz="3600" i="1">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𝑀𝑁𝑃</m:t>
                    </m:r>
                    <m:r>
                      <a:rPr lang="en-US" sz="3600" b="0" i="1" smtClean="0">
                        <a:solidFill>
                          <a:srgbClr val="000000"/>
                        </a:solidFill>
                        <a:latin typeface="Cambria Math" panose="02040503050406030204" pitchFamily="18" charset="0"/>
                        <a:cs typeface="Arial" panose="020B0604020202020204" pitchFamily="34"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𝑁𝑃</m:t>
                        </m:r>
                      </m:den>
                    </m:f>
                  </m:oMath>
                </a14:m>
                <a:r>
                  <a:rPr lang="vi-VN" sz="360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và</a:t>
                </a:r>
                <a:r>
                  <a:rPr lang="vi-VN" sz="36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3600">
                    <a:effectLst/>
                    <a:latin typeface="Arial" panose="020B0604020202020204" pitchFamily="34" charset="0"/>
                    <a:ea typeface="Calibri" panose="020F0502020204030204" pitchFamily="34" charset="0"/>
                    <a:cs typeface="Arial" panose="020B0604020202020204" pitchFamily="34" charset="0"/>
                  </a:rPr>
                  <a:t> (D là trung điểm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a:latin typeface="Arial" panose="020B0604020202020204" pitchFamily="34" charset="0"/>
                    <a:ea typeface="Calibri" panose="020F0502020204030204" pitchFamily="34" charset="0"/>
                    <a:cs typeface="Arial" panose="020B0604020202020204" pitchFamily="34" charset="0"/>
                  </a:rPr>
                  <a:t> </a:t>
                </a:r>
                <a:r>
                  <a:rPr lang="en-US" sz="36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𝑁𝑃</m:t>
                    </m:r>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𝑁𝑄</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𝑄</m:t>
                    </m:r>
                  </m:oMath>
                </a14:m>
                <a:r>
                  <a:rPr lang="vi-VN" sz="3600">
                    <a:effectLst/>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𝑁𝑃</m:t>
                    </m:r>
                  </m:oMath>
                </a14:m>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6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𝐵𝐷</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𝑁𝑄</m:t>
                        </m:r>
                      </m:den>
                    </m:f>
                  </m:oMath>
                </a14:m>
                <a:r>
                  <a:rPr lang="vi-VN"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𝐴𝐵𝐷</m:t>
                    </m:r>
                    <m:r>
                      <a:rPr lang="vi-VN" sz="3600" i="1">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𝑀𝑁𝑄</m:t>
                    </m:r>
                  </m:oMath>
                </a14:m>
                <a:r>
                  <a:rPr lang="en-US" sz="3600" smtClean="0">
                    <a:effectLst/>
                    <a:latin typeface="Arial" panose="020B0604020202020204" pitchFamily="34" charset="0"/>
                    <a:ea typeface="Calibri" panose="020F0502020204030204" pitchFamily="34" charset="0"/>
                    <a:cs typeface="Arial" panose="020B0604020202020204" pitchFamily="34" charset="0"/>
                  </a:rPr>
                  <a:t> </a:t>
                </a:r>
                <a:r>
                  <a:rPr lang="vi-VN" sz="3600">
                    <a:effectLst/>
                    <a:latin typeface="Arial" panose="020B0604020202020204" pitchFamily="34" charset="0"/>
                    <a:ea typeface="Calibri" panose="020F0502020204030204" pitchFamily="34" charset="0"/>
                    <a:cs typeface="Arial" panose="020B0604020202020204" pitchFamily="34" charset="0"/>
                  </a:rPr>
                  <a:t>(c.g.c)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908758" y="4762500"/>
                <a:ext cx="9922042" cy="5035930"/>
              </a:xfrm>
              <a:prstGeom prst="rect">
                <a:avLst/>
              </a:prstGeom>
              <a:blipFill>
                <a:blip r:embed="rId5"/>
                <a:stretch>
                  <a:fillRect l="-1843" b="-1574"/>
                </a:stretch>
              </a:blipFill>
            </p:spPr>
            <p:txBody>
              <a:bodyPr/>
              <a:lstStyle/>
              <a:p>
                <a:r>
                  <a:rPr lang="en-US">
                    <a:noFill/>
                  </a:rPr>
                  <a:t> </a:t>
                </a:r>
              </a:p>
            </p:txBody>
          </p:sp>
        </mc:Fallback>
      </mc:AlternateContent>
      <p:pic>
        <p:nvPicPr>
          <p:cNvPr id="19" name="Picture 18"/>
          <p:cNvPicPr>
            <a:picLocks noChangeAspect="1"/>
          </p:cNvPicPr>
          <p:nvPr/>
        </p:nvPicPr>
        <p:blipFill>
          <a:blip r:embed="rId6"/>
          <a:stretch>
            <a:fillRect/>
          </a:stretch>
        </p:blipFill>
        <p:spPr>
          <a:xfrm>
            <a:off x="16528312" y="7640437"/>
            <a:ext cx="1645388" cy="2177719"/>
          </a:xfrm>
          <a:prstGeom prst="rect">
            <a:avLst/>
          </a:prstGeom>
        </p:spPr>
      </p:pic>
    </p:spTree>
    <p:extLst>
      <p:ext uri="{BB962C8B-B14F-4D97-AF65-F5344CB8AC3E}">
        <p14:creationId xmlns:p14="http://schemas.microsoft.com/office/powerpoint/2010/main" val="173811811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wipe(down)">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Effect transition="in" filter="fade">
                                      <p:cBhvr>
                                        <p:cTn id="39" dur="500"/>
                                        <p:tgtEl>
                                          <p:spTgt spid="1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fade">
                                      <p:cBhvr>
                                        <p:cTn id="44" dur="500"/>
                                        <p:tgtEl>
                                          <p:spTgt spid="1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Effect transition="in" filter="wipe(left)">
                                      <p:cBhvr>
                                        <p:cTn id="49" dur="500"/>
                                        <p:tgtEl>
                                          <p:spTgt spid="16">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54"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7"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grpSp>
        <p:nvGrpSpPr>
          <p:cNvPr id="3" name="Group 3"/>
          <p:cNvGrpSpPr/>
          <p:nvPr/>
        </p:nvGrpSpPr>
        <p:grpSpPr>
          <a:xfrm>
            <a:off x="228600" y="266700"/>
            <a:ext cx="17830800" cy="9753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cap="rnd">
              <a:solidFill>
                <a:srgbClr val="F4DCB6"/>
              </a:solidFill>
              <a:prstDash val="solid"/>
              <a:round/>
            </a:ln>
          </p:spPr>
        </p:sp>
        <p:sp>
          <p:nvSpPr>
            <p:cNvPr id="5" name="TextBox 5"/>
            <p:cNvSpPr txBox="1"/>
            <p:nvPr/>
          </p:nvSpPr>
          <p:spPr>
            <a:xfrm>
              <a:off x="0" y="-57150"/>
              <a:ext cx="4327403" cy="2392569"/>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p:cNvSpPr/>
          <p:nvPr/>
        </p:nvSpPr>
        <p:spPr>
          <a:xfrm>
            <a:off x="8615649" y="952500"/>
            <a:ext cx="1056701"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21" y="2300673"/>
            <a:ext cx="6428874" cy="3962641"/>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8475244" y="2035342"/>
                <a:ext cx="9126956" cy="7019037"/>
              </a:xfrm>
              <a:prstGeom prst="rect">
                <a:avLst/>
              </a:prstGeom>
            </p:spPr>
            <p:txBody>
              <a:bodyPr wrap="square">
                <a:spAutoFit/>
              </a:bodyPr>
              <a:lstStyle/>
              <a:p>
                <a:pPr algn="just">
                  <a:lnSpc>
                    <a:spcPct val="150000"/>
                  </a:lnSpc>
                  <a:spcBef>
                    <a:spcPts val="300"/>
                  </a:spcBef>
                  <a:spcAft>
                    <a:spcPts val="300"/>
                  </a:spcAft>
                </a:pPr>
                <a:r>
                  <a:rPr lang="vi-VN" sz="3600" smtClean="0">
                    <a:ea typeface="Calibri" panose="020F0502020204030204" pitchFamily="34" charset="0"/>
                    <a:cs typeface="Times New Roman" panose="02020603050405020304" pitchFamily="18" charset="0"/>
                  </a:rPr>
                  <a:t>b)  Ta có: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𝐴𝐵𝐷</m:t>
                    </m:r>
                    <m:r>
                      <a:rPr lang="vi-VN" sz="3600" i="1">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𝑀𝑁𝑄</m:t>
                    </m:r>
                  </m:oMath>
                </a14:m>
                <a:r>
                  <a:rPr lang="en-US" sz="3600" smtClean="0">
                    <a:effectLst/>
                    <a:ea typeface="Calibri" panose="020F0502020204030204" pitchFamily="34" charset="0"/>
                    <a:cs typeface="Times New Roman" panose="02020603050405020304" pitchFamily="18" charset="0"/>
                  </a:rPr>
                  <a:t> </a:t>
                </a:r>
                <a:r>
                  <a:rPr lang="vi-VN" sz="3600">
                    <a:effectLst/>
                    <a:ea typeface="Calibri" panose="020F0502020204030204" pitchFamily="34" charset="0"/>
                    <a:cs typeface="Times New Roman" panose="02020603050405020304" pitchFamily="18" charset="0"/>
                  </a:rPr>
                  <a:t>(cmt)</a:t>
                </a:r>
                <a:endParaRPr lang="en-US" sz="36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𝐴𝐷</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𝑀𝑄</m:t>
                        </m:r>
                      </m:den>
                    </m:f>
                  </m:oMath>
                </a14:m>
                <a:r>
                  <a:rPr lang="vi-VN" sz="3600">
                    <a:effectLs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𝐵𝐴𝐷</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𝑁𝑀𝑄</m:t>
                        </m:r>
                      </m:e>
                    </m:acc>
                  </m:oMath>
                </a14:m>
                <a:r>
                  <a:rPr lang="vi-VN" sz="3600">
                    <a:effectLst/>
                    <a:ea typeface="Calibri" panose="020F0502020204030204" pitchFamily="34" charset="0"/>
                    <a:cs typeface="Times New Roman" panose="02020603050405020304" pitchFamily="18" charset="0"/>
                  </a:rPr>
                  <a:t> ; </a:t>
                </a:r>
                <a:endParaRPr lang="en-US" sz="3600" smtClean="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600" smtClean="0">
                    <a:effectLst/>
                    <a:ea typeface="Calibri" panose="020F0502020204030204" pitchFamily="34" charset="0"/>
                    <a:cs typeface="Times New Roman" panose="02020603050405020304" pitchFamily="18" charset="0"/>
                  </a:rPr>
                  <a:t>Mà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𝐴𝐺</m:t>
                    </m:r>
                  </m:oMath>
                </a14:m>
                <a:r>
                  <a:rPr lang="vi-VN" sz="3600">
                    <a:effectLst/>
                    <a:ea typeface="Calibri" panose="020F0502020204030204" pitchFamily="34" charset="0"/>
                    <a:cs typeface="Times New Roman" panose="02020603050405020304" pitchFamily="18"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𝐺</m:t>
                    </m:r>
                  </m:oMath>
                </a14:m>
                <a:r>
                  <a:rPr lang="vi-VN" sz="3600">
                    <a:effectLst/>
                    <a:ea typeface="Calibri" panose="020F0502020204030204" pitchFamily="34" charset="0"/>
                    <a:cs typeface="Times New Roman" panose="02020603050405020304" pitchFamily="18" charset="0"/>
                  </a:rPr>
                  <a:t> là trọng tâm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a:effectLst/>
                    <a:ea typeface="Calibri" panose="020F0502020204030204" pitchFamily="34" charset="0"/>
                    <a:cs typeface="Times New Roman" panose="02020603050405020304" pitchFamily="18" charset="0"/>
                  </a:rPr>
                  <a:t>); </a:t>
                </a:r>
                <a:endParaRPr lang="en-US" sz="3600" smtClean="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3600">
                    <a:ea typeface="Calibri" panose="020F0502020204030204" pitchFamily="34" charset="0"/>
                    <a:cs typeface="Times New Roman" panose="02020603050405020304" pitchFamily="18" charset="0"/>
                  </a:rPr>
                  <a:t> </a:t>
                </a:r>
                <a:r>
                  <a:rPr lang="en-US" sz="3600" smtClean="0">
                    <a:ea typeface="Calibri" panose="020F0502020204030204" pitchFamily="34" charset="0"/>
                    <a:cs typeface="Times New Roman" panose="02020603050405020304" pitchFamily="18"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𝑀𝑄</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𝑀𝐾</m:t>
                    </m:r>
                  </m:oMath>
                </a14:m>
                <a:r>
                  <a:rPr lang="vi-VN" sz="3600">
                    <a:effectLst/>
                    <a:ea typeface="Calibri" panose="020F0502020204030204" pitchFamily="34" charset="0"/>
                    <a:cs typeface="Times New Roman" panose="02020603050405020304" pitchFamily="18"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𝐾</m:t>
                    </m:r>
                  </m:oMath>
                </a14:m>
                <a:r>
                  <a:rPr lang="vi-VN" sz="3600">
                    <a:effectLst/>
                    <a:ea typeface="Calibri" panose="020F0502020204030204" pitchFamily="34" charset="0"/>
                    <a:cs typeface="Times New Roman" panose="02020603050405020304" pitchFamily="18" charset="0"/>
                  </a:rPr>
                  <a:t> là trọng tâm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vi-VN" sz="3600">
                    <a:effectLst/>
                    <a:ea typeface="Calibri" panose="020F0502020204030204" pitchFamily="34" charset="0"/>
                    <a:cs typeface="Times New Roman" panose="02020603050405020304" pitchFamily="18" charset="0"/>
                  </a:rPr>
                  <a:t>)</a:t>
                </a:r>
                <a:endParaRPr lang="en-US" sz="36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600">
                    <a:effectLst/>
                    <a:ea typeface="Calibri" panose="020F0502020204030204" pitchFamily="34" charset="0"/>
                    <a:cs typeface="Times New Roman" panose="02020603050405020304" pitchFamily="18" charset="0"/>
                  </a:rPr>
                  <a:t>Do đó: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𝐴𝐺</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𝑀𝐾</m:t>
                        </m:r>
                      </m:den>
                    </m:f>
                  </m:oMath>
                </a14:m>
                <a:r>
                  <a:rPr lang="vi-VN" sz="3600">
                    <a:effectLs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𝐵𝐴𝐺</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𝑁𝑀𝐾</m:t>
                        </m:r>
                      </m:e>
                    </m:acc>
                  </m:oMath>
                </a14:m>
                <a:endParaRPr lang="en-US" sz="3600" smtClean="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3600" b="0" i="1" smtClean="0">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𝐴𝐵𝐺</m:t>
                    </m:r>
                    <m:r>
                      <a:rPr lang="vi-VN" sz="3600" i="1">
                        <a:solidFill>
                          <a:srgbClr val="000000"/>
                        </a:solidFill>
                        <a:latin typeface="Cambria Math" panose="02040503050406030204" pitchFamily="18" charset="0"/>
                        <a:cs typeface="Arial" panose="020B0604020202020204" pitchFamily="34" charset="0"/>
                      </a:rPr>
                      <m:t> ᔕ ∆</m:t>
                    </m:r>
                    <m:r>
                      <a:rPr lang="vi-VN" sz="3600" i="1">
                        <a:solidFill>
                          <a:srgbClr val="000000"/>
                        </a:solidFill>
                        <a:latin typeface="Cambria Math" panose="02040503050406030204" pitchFamily="18" charset="0"/>
                        <a:cs typeface="Arial" panose="020B0604020202020204" pitchFamily="34" charset="0"/>
                      </a:rPr>
                      <m:t>𝑀𝑁𝐾</m:t>
                    </m:r>
                  </m:oMath>
                </a14:m>
                <a:r>
                  <a:rPr lang="vi-VN" sz="3600">
                    <a:effectLst/>
                    <a:ea typeface="Calibri" panose="020F0502020204030204" pitchFamily="34" charset="0"/>
                    <a:cs typeface="Times New Roman" panose="02020603050405020304" pitchFamily="18" charset="0"/>
                  </a:rPr>
                  <a:t>(c.g.c)</a:t>
                </a:r>
                <a:endParaRPr lang="en-US" sz="3600">
                  <a:effectLs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475244" y="2035342"/>
                <a:ext cx="9126956" cy="7019037"/>
              </a:xfrm>
              <a:prstGeom prst="rect">
                <a:avLst/>
              </a:prstGeom>
              <a:blipFill>
                <a:blip r:embed="rId3"/>
                <a:stretch>
                  <a:fillRect l="-2003" b="-956"/>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flipH="1">
            <a:off x="381000" y="7658100"/>
            <a:ext cx="1530241" cy="2025319"/>
          </a:xfrm>
          <a:prstGeom prst="rect">
            <a:avLst/>
          </a:prstGeom>
        </p:spPr>
      </p:pic>
    </p:spTree>
    <p:extLst>
      <p:ext uri="{BB962C8B-B14F-4D97-AF65-F5344CB8AC3E}">
        <p14:creationId xmlns:p14="http://schemas.microsoft.com/office/powerpoint/2010/main" val="350854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wipe(left)">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fade">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3" end="3"/>
                                            </p:txEl>
                                          </p:spTgt>
                                        </p:tgtEl>
                                        <p:attrNameLst>
                                          <p:attrName>style.visibility</p:attrName>
                                        </p:attrNameLst>
                                      </p:cBhvr>
                                      <p:to>
                                        <p:strVal val="visible"/>
                                      </p:to>
                                    </p:set>
                                    <p:animEffect transition="in" filter="fade">
                                      <p:cBhvr>
                                        <p:cTn id="30" dur="500"/>
                                        <p:tgtEl>
                                          <p:spTgt spid="1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Effect transition="in" filter="wipe(up)">
                                      <p:cBhvr>
                                        <p:cTn id="35" dur="500"/>
                                        <p:tgtEl>
                                          <p:spTgt spid="1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xEl>
                                              <p:pRg st="5" end="5"/>
                                            </p:txEl>
                                          </p:spTgt>
                                        </p:tgtEl>
                                        <p:attrNameLst>
                                          <p:attrName>style.visibility</p:attrName>
                                        </p:attrNameLst>
                                      </p:cBhvr>
                                      <p:to>
                                        <p:strVal val="visible"/>
                                      </p:to>
                                    </p:set>
                                    <p:animEffect transition="in" filter="wipe(left)">
                                      <p:cBhvr>
                                        <p:cTn id="4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342868" y="326858"/>
            <a:ext cx="17597802" cy="96774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2" name="Google Shape;3331;p61"/>
          <p:cNvSpPr txBox="1"/>
          <p:nvPr/>
        </p:nvSpPr>
        <p:spPr>
          <a:xfrm flipH="1">
            <a:off x="886808" y="722586"/>
            <a:ext cx="4766541"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8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 (SGK </a:t>
            </a: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8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tr.82)</a:t>
            </a:r>
            <a:endParaRPr kumimoji="0" lang="en-US" sz="38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886808" y="408887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908581" y="4840720"/>
                <a:ext cx="16313132" cy="4993483"/>
              </a:xfrm>
              <a:prstGeom prst="rect">
                <a:avLst/>
              </a:prstGeom>
            </p:spPr>
            <p:txBody>
              <a:bodyPr wrap="square">
                <a:spAutoFit/>
              </a:bodyPr>
              <a:lstStyle/>
              <a:p>
                <a:pPr algn="just">
                  <a:lnSpc>
                    <a:spcPct val="150000"/>
                  </a:lnSpc>
                  <a:spcBef>
                    <a:spcPts val="300"/>
                  </a:spcBef>
                  <a:spcAft>
                    <a:spcPts val="300"/>
                  </a:spcAft>
                </a:pPr>
                <a:r>
                  <a:rPr lang="vi-VN" sz="3600" smtClean="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𝐵𝐻</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𝐶𝐻</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𝐴𝐻</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𝐶𝐻</m:t>
                        </m:r>
                      </m:den>
                    </m:f>
                    <m:r>
                      <a:rPr lang="vi-VN"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effectLst/>
                            <a:latin typeface="Cambria Math" panose="02040503050406030204" pitchFamily="18" charset="0"/>
                            <a:ea typeface="Calibri" panose="020F0502020204030204" pitchFamily="34" charset="0"/>
                            <a:cs typeface="Times New Roman" panose="02020603050405020304" pitchFamily="18" charset="0"/>
                          </a:rPr>
                          <m:t>𝐵𝐻</m:t>
                        </m:r>
                      </m:num>
                      <m:den>
                        <m:r>
                          <a:rPr lang="vi-VN" sz="3600" i="1">
                            <a:effectLst/>
                            <a:latin typeface="Cambria Math" panose="02040503050406030204" pitchFamily="18" charset="0"/>
                            <a:ea typeface="Calibri" panose="020F0502020204030204" pitchFamily="34" charset="0"/>
                            <a:cs typeface="Times New Roman" panose="02020603050405020304" pitchFamily="18" charset="0"/>
                          </a:rPr>
                          <m:t>𝐴𝐻</m:t>
                        </m:r>
                      </m:den>
                    </m:f>
                  </m:oMath>
                </a14:m>
                <a:r>
                  <a:rPr lang="vi-VN" sz="36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𝐴𝐻𝐵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𝐶𝐻𝐴</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90</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𝐻𝐴𝐵</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iu-Cans-CA" sz="3600" i="1">
                        <a:solidFill>
                          <a:srgbClr val="000000"/>
                        </a:solidFill>
                        <a:latin typeface="Cambria Math" panose="02040503050406030204" pitchFamily="18" charset="0"/>
                        <a:cs typeface="Arial" panose="020B0604020202020204" pitchFamily="34" charset="0"/>
                      </a:rPr>
                      <m:t>ᔕ</m:t>
                    </m:r>
                    <m:r>
                      <a:rPr lang="en-US" sz="3600" b="0" i="1" smtClean="0">
                        <a:solidFill>
                          <a:srgbClr val="000000"/>
                        </a:solidFill>
                        <a:latin typeface="Cambria Math" panose="02040503050406030204" pitchFamily="18" charset="0"/>
                        <a:cs typeface="Arial" panose="020B0604020202020204" pitchFamily="34" charset="0"/>
                      </a:rPr>
                      <m:t> </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𝐻𝐶𝐴</m:t>
                    </m:r>
                  </m:oMath>
                </a14:m>
                <a:r>
                  <a:rPr lang="vi-VN" sz="3600">
                    <a:effectLst/>
                    <a:latin typeface="Arial" panose="020B0604020202020204" pitchFamily="34" charset="0"/>
                    <a:ea typeface="Calibri" panose="020F0502020204030204" pitchFamily="34" charset="0"/>
                    <a:cs typeface="Arial" panose="020B0604020202020204" pitchFamily="34" charset="0"/>
                  </a:rPr>
                  <a:t> (c.g.c)</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a:effectLst/>
                    <a:latin typeface="Arial" panose="020B0604020202020204" pitchFamily="34" charset="0"/>
                    <a:ea typeface="Calibri" panose="020F0502020204030204" pitchFamily="34" charset="0"/>
                    <a:cs typeface="Arial" panose="020B0604020202020204" pitchFamily="34" charset="0"/>
                  </a:rPr>
                  <a:t>b) Do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𝐻𝐴𝐵</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iu-Cans-CA" sz="3600" i="1">
                        <a:solidFill>
                          <a:srgbClr val="000000"/>
                        </a:solidFill>
                        <a:latin typeface="Cambria Math" panose="02040503050406030204" pitchFamily="18" charset="0"/>
                        <a:cs typeface="Arial" panose="020B0604020202020204" pitchFamily="34" charset="0"/>
                      </a:rPr>
                      <m:t>ᔕ</m:t>
                    </m:r>
                    <m:r>
                      <a:rPr lang="en-US" sz="3600" b="0" i="1" smtClean="0">
                        <a:solidFill>
                          <a:srgbClr val="000000"/>
                        </a:solidFill>
                        <a:latin typeface="Cambria Math" panose="02040503050406030204" pitchFamily="18" charset="0"/>
                        <a:cs typeface="Arial" panose="020B0604020202020204" pitchFamily="34" charset="0"/>
                      </a:rPr>
                      <m:t> </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𝐻𝐶𝐴</m:t>
                    </m:r>
                  </m:oMath>
                </a14:m>
                <a:r>
                  <a:rPr lang="vi-VN" sz="3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𝐻𝐴𝐵</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𝐻𝐶𝐴</m:t>
                        </m:r>
                      </m:e>
                    </m:acc>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𝐻𝐴𝐶</m:t>
                    </m:r>
                  </m:oMath>
                </a14:m>
                <a:r>
                  <a:rPr lang="vi-VN" sz="36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𝐻</m:t>
                    </m:r>
                  </m:oMath>
                </a14:m>
                <a:r>
                  <a:rPr lang="vi-VN" sz="36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𝐻𝐶𝐴</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𝐻𝐴𝐶</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90</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𝐵𝐴𝐶</m:t>
                        </m:r>
                      </m:e>
                    </m:acc>
                    <m:r>
                      <a:rPr lang="vi-VN"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90</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vi-VN" sz="360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08581" y="4840720"/>
                <a:ext cx="16313132" cy="4993483"/>
              </a:xfrm>
              <a:prstGeom prst="rect">
                <a:avLst/>
              </a:prstGeom>
              <a:blipFill>
                <a:blip r:embed="rId4"/>
                <a:stretch>
                  <a:fillRect l="-1121" b="-1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86808" y="1959142"/>
                <a:ext cx="10134600" cy="1754326"/>
              </a:xfrm>
              <a:prstGeom prst="rect">
                <a:avLst/>
              </a:prstGeom>
            </p:spPr>
            <p:txBody>
              <a:bodyPr wrap="square">
                <a:spAutoFit/>
              </a:bodyPr>
              <a:lstStyle/>
              <a:p>
                <a:pPr lvl="0" algn="just">
                  <a:lnSpc>
                    <a:spcPct val="150000"/>
                  </a:lnSpc>
                </a:pPr>
                <a:r>
                  <a:rPr lang="en-US" sz="3600" smtClean="0">
                    <a:solidFill>
                      <a:srgbClr val="000000"/>
                    </a:solidFill>
                    <a:latin typeface="Arial" panose="020B0604020202020204" pitchFamily="34" charset="0"/>
                    <a:cs typeface="Arial" panose="020B0604020202020204" pitchFamily="34" charset="0"/>
                  </a:rPr>
                  <a:t>Chứng minh: a</a:t>
                </a:r>
                <a:r>
                  <a:rPr lang="en-US"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𝐻𝐴𝐵</m:t>
                    </m:r>
                    <m:r>
                      <a:rPr lang="en-US" sz="3600" i="1" smtClean="0">
                        <a:solidFill>
                          <a:srgbClr val="000000"/>
                        </a:solidFill>
                        <a:latin typeface="Cambria Math" panose="02040503050406030204" pitchFamily="18" charset="0"/>
                        <a:cs typeface="Arial" panose="020B0604020202020204" pitchFamily="34" charset="0"/>
                      </a:rPr>
                      <m:t> ᔕ ∆</m:t>
                    </m:r>
                    <m:r>
                      <a:rPr lang="en-US" sz="3600" i="1">
                        <a:solidFill>
                          <a:srgbClr val="000000"/>
                        </a:solidFill>
                        <a:latin typeface="Cambria Math" panose="02040503050406030204" pitchFamily="18" charset="0"/>
                        <a:cs typeface="Arial" panose="020B0604020202020204" pitchFamily="34" charset="0"/>
                      </a:rPr>
                      <m:t>𝐻𝐶𝐴</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a:solidFill>
                    <a:srgbClr val="000000"/>
                  </a:solidFill>
                  <a:latin typeface="Arial" panose="020B0604020202020204" pitchFamily="34" charset="0"/>
                  <a:cs typeface="Arial" panose="020B0604020202020204" pitchFamily="34" charset="0"/>
                </a:endParaRPr>
              </a:p>
              <a:p>
                <a:pPr lvl="0" algn="just">
                  <a:lnSpc>
                    <a:spcPct val="150000"/>
                  </a:lnSpc>
                </a:pPr>
                <a:r>
                  <a:rPr lang="en-US" sz="3600" smtClean="0">
                    <a:solidFill>
                      <a:srgbClr val="000000"/>
                    </a:solidFill>
                    <a:latin typeface="Arial" panose="020B0604020202020204" pitchFamily="34" charset="0"/>
                    <a:cs typeface="Arial" panose="020B0604020202020204" pitchFamily="34" charset="0"/>
                  </a:rPr>
                  <a:t>			b</a:t>
                </a:r>
                <a:r>
                  <a:rPr lang="en-US" sz="3600">
                    <a:solidFill>
                      <a:srgbClr val="000000"/>
                    </a:solidFill>
                    <a:latin typeface="Arial" panose="020B0604020202020204" pitchFamily="34" charset="0"/>
                    <a:cs typeface="Arial" panose="020B0604020202020204" pitchFamily="34" charset="0"/>
                  </a:rPr>
                  <a:t>) Tam giác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𝐴𝐵𝐶</m:t>
                    </m:r>
                    <m:r>
                      <a:rPr lang="en-US" sz="3600" i="1" smtClean="0">
                        <a:solidFill>
                          <a:srgbClr val="000000"/>
                        </a:solidFill>
                        <a:latin typeface="Cambria Math" panose="02040503050406030204" pitchFamily="18" charset="0"/>
                        <a:cs typeface="Arial" panose="020B0604020202020204" pitchFamily="34" charset="0"/>
                      </a:rPr>
                      <m:t> </m:t>
                    </m:r>
                  </m:oMath>
                </a14:m>
                <a:r>
                  <a:rPr lang="en-US" sz="3600">
                    <a:solidFill>
                      <a:srgbClr val="000000"/>
                    </a:solidFill>
                    <a:latin typeface="Arial" panose="020B0604020202020204" pitchFamily="34" charset="0"/>
                    <a:cs typeface="Arial" panose="020B0604020202020204" pitchFamily="34" charset="0"/>
                  </a:rPr>
                  <a:t>vuông tại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𝐴</m:t>
                    </m:r>
                  </m:oMath>
                </a14:m>
                <a:r>
                  <a:rPr lang="en-US" sz="3600">
                    <a:solidFill>
                      <a:srgbClr val="000000"/>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86808" y="1959142"/>
                <a:ext cx="10134600" cy="1754326"/>
              </a:xfrm>
              <a:prstGeom prst="rect">
                <a:avLst/>
              </a:prstGeom>
              <a:blipFill>
                <a:blip r:embed="rId5"/>
                <a:stretch>
                  <a:fillRect l="-1804" b="-6250"/>
                </a:stretch>
              </a:blipFill>
            </p:spPr>
            <p:txBody>
              <a:bodyPr/>
              <a:lstStyle/>
              <a:p>
                <a:r>
                  <a:rPr lang="en-US">
                    <a:noFill/>
                  </a:rPr>
                  <a:t> </a:t>
                </a:r>
              </a:p>
            </p:txBody>
          </p:sp>
        </mc:Fallback>
      </mc:AlternateContent>
      <p:pic>
        <p:nvPicPr>
          <p:cNvPr id="16" name="Picture 15"/>
          <p:cNvPicPr>
            <a:picLocks noChangeAspect="1"/>
          </p:cNvPicPr>
          <p:nvPr/>
        </p:nvPicPr>
        <p:blipFill>
          <a:blip r:embed="rId6"/>
          <a:stretch>
            <a:fillRect/>
          </a:stretch>
        </p:blipFill>
        <p:spPr>
          <a:xfrm>
            <a:off x="15633348" y="7384563"/>
            <a:ext cx="1926645" cy="2380262"/>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2063049" y="873126"/>
            <a:ext cx="5758979" cy="389416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899680" y="957163"/>
                <a:ext cx="6940170" cy="646331"/>
              </a:xfrm>
              <a:prstGeom prst="rect">
                <a:avLst/>
              </a:prstGeom>
            </p:spPr>
            <p:txBody>
              <a:bodyPr wrap="none">
                <a:spAutoFit/>
              </a:bodyPr>
              <a:lstStyle/>
              <a:p>
                <a:r>
                  <a:rPr lang="en-US" sz="3600">
                    <a:solidFill>
                      <a:srgbClr val="000000"/>
                    </a:solidFill>
                    <a:latin typeface="Arial" panose="020B0604020202020204" pitchFamily="34" charset="0"/>
                    <a:cs typeface="Arial" panose="020B0604020202020204" pitchFamily="34" charset="0"/>
                  </a:rPr>
                  <a:t>Cho Hình 78, biết </a:t>
                </a:r>
                <a14:m>
                  <m:oMath xmlns:m="http://schemas.openxmlformats.org/officeDocument/2006/math">
                    <m:sSup>
                      <m:sSupPr>
                        <m:ctrlPr>
                          <a:rPr lang="en-US" sz="3600" i="1" smtClean="0">
                            <a:solidFill>
                              <a:srgbClr val="000000"/>
                            </a:solidFill>
                            <a:latin typeface="Cambria Math" panose="02040503050406030204" pitchFamily="18" charset="0"/>
                            <a:cs typeface="Arial" panose="020B0604020202020204" pitchFamily="34" charset="0"/>
                          </a:rPr>
                        </m:ctrlPr>
                      </m:sSupPr>
                      <m:e>
                        <m:r>
                          <a:rPr lang="en-US" sz="3600" i="1">
                            <a:solidFill>
                              <a:srgbClr val="000000"/>
                            </a:solidFill>
                            <a:latin typeface="Cambria Math" panose="02040503050406030204" pitchFamily="18" charset="0"/>
                            <a:cs typeface="Arial" panose="020B0604020202020204" pitchFamily="34" charset="0"/>
                          </a:rPr>
                          <m:t>𝐴𝐻</m:t>
                        </m:r>
                      </m:e>
                      <m:sup>
                        <m:r>
                          <a:rPr lang="en-US" sz="3600" i="1">
                            <a:solidFill>
                              <a:srgbClr val="000000"/>
                            </a:solidFill>
                            <a:latin typeface="Cambria Math" panose="02040503050406030204" pitchFamily="18" charset="0"/>
                            <a:cs typeface="Arial" panose="020B0604020202020204" pitchFamily="34" charset="0"/>
                          </a:rPr>
                          <m:t>2</m:t>
                        </m:r>
                      </m:sup>
                    </m:sSup>
                    <m:r>
                      <a:rPr lang="en-US" sz="3600" i="1">
                        <a:solidFill>
                          <a:srgbClr val="000000"/>
                        </a:solidFill>
                        <a:latin typeface="Cambria Math" panose="02040503050406030204" pitchFamily="18" charset="0"/>
                        <a:cs typeface="Arial" panose="020B0604020202020204" pitchFamily="34" charset="0"/>
                      </a:rPr>
                      <m:t>=</m:t>
                    </m:r>
                    <m:r>
                      <a:rPr lang="en-US" sz="3600" i="1">
                        <a:solidFill>
                          <a:srgbClr val="000000"/>
                        </a:solidFill>
                        <a:latin typeface="Cambria Math" panose="02040503050406030204" pitchFamily="18" charset="0"/>
                        <a:cs typeface="Arial" panose="020B0604020202020204" pitchFamily="34" charset="0"/>
                      </a:rPr>
                      <m:t>𝐵𝐻</m:t>
                    </m:r>
                    <m:r>
                      <a:rPr lang="en-US" sz="3600" i="1">
                        <a:solidFill>
                          <a:srgbClr val="000000"/>
                        </a:solidFill>
                        <a:latin typeface="Cambria Math" panose="02040503050406030204" pitchFamily="18" charset="0"/>
                        <a:cs typeface="Arial" panose="020B0604020202020204" pitchFamily="34" charset="0"/>
                      </a:rPr>
                      <m:t>.</m:t>
                    </m:r>
                    <m:r>
                      <a:rPr lang="en-US" sz="3600" i="1">
                        <a:solidFill>
                          <a:srgbClr val="000000"/>
                        </a:solidFill>
                        <a:latin typeface="Cambria Math" panose="02040503050406030204" pitchFamily="18" charset="0"/>
                        <a:cs typeface="Arial" panose="020B0604020202020204" pitchFamily="34" charset="0"/>
                      </a:rPr>
                      <m:t>𝐶𝐻</m:t>
                    </m:r>
                  </m:oMath>
                </a14:m>
                <a:r>
                  <a:rPr lang="en-US" sz="3600">
                    <a:solidFill>
                      <a:srgbClr val="000000"/>
                    </a:solidFill>
                    <a:latin typeface="Arial" panose="020B0604020202020204" pitchFamily="34" charset="0"/>
                    <a:cs typeface="Arial" panose="020B0604020202020204" pitchFamily="34" charset="0"/>
                  </a:rPr>
                  <a:t> </a:t>
                </a:r>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5899680" y="957163"/>
                <a:ext cx="6940170" cy="646331"/>
              </a:xfrm>
              <a:prstGeom prst="rect">
                <a:avLst/>
              </a:prstGeom>
              <a:blipFill>
                <a:blip r:embed="rId9"/>
                <a:stretch>
                  <a:fillRect l="-2724" t="-16038" b="-3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0146852" y="7607857"/>
                <a:ext cx="4570354" cy="664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𝐻𝐴𝐵</m:t>
                          </m:r>
                        </m:e>
                      </m:acc>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𝐻𝐴𝐶</m:t>
                          </m:r>
                        </m:e>
                      </m:acc>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90</m:t>
                          </m:r>
                        </m:e>
                        <m:sup>
                          <m:r>
                            <a:rPr lang="vi-VN"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𝑜</m:t>
                          </m:r>
                        </m:sup>
                      </m:sSup>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0146852" y="7607857"/>
                <a:ext cx="4570354" cy="664990"/>
              </a:xfrm>
              <a:prstGeom prst="rect">
                <a:avLst/>
              </a:prstGeom>
              <a:blipFill>
                <a:blip r:embed="rId10"/>
                <a:stretch>
                  <a:fillRect/>
                </a:stretch>
              </a:blipFill>
            </p:spPr>
            <p:txBody>
              <a:bodyPr/>
              <a:lstStyle/>
              <a:p>
                <a:r>
                  <a:rPr lang="en-US">
                    <a:noFill/>
                  </a:rPr>
                  <a:t> </a:t>
                </a:r>
              </a:p>
            </p:txBody>
          </p:sp>
        </mc:Fallback>
      </mc:AlternateContent>
      <p:sp>
        <p:nvSpPr>
          <p:cNvPr id="17" name="Right Brace 16"/>
          <p:cNvSpPr/>
          <p:nvPr/>
        </p:nvSpPr>
        <p:spPr>
          <a:xfrm>
            <a:off x="9477093" y="7210532"/>
            <a:ext cx="432703" cy="150172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524615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up)">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wipe(up)">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500"/>
                                        <p:tgtEl>
                                          <p:spTgt spid="4">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
                                            <p:txEl>
                                              <p:pRg st="4" end="4"/>
                                            </p:txEl>
                                          </p:spTgt>
                                        </p:tgtEl>
                                        <p:attrNameLst>
                                          <p:attrName>style.visibility</p:attrName>
                                        </p:attrNameLst>
                                      </p:cBhvr>
                                      <p:to>
                                        <p:strVal val="visible"/>
                                      </p:to>
                                    </p:set>
                                    <p:animEffect transition="in" filter="wipe(down)">
                                      <p:cBhvr>
                                        <p:cTn id="54" dur="500"/>
                                        <p:tgtEl>
                                          <p:spTgt spid="4">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arn(inVertical)">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6" grpId="0"/>
      <p:bldP spid="5" grpId="0"/>
      <p:bldP spid="8" grpId="0"/>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p:pic>
        <p:nvPicPr>
          <p:cNvPr id="10" name="Picture 9"/>
          <p:cNvPicPr>
            <a:picLocks noChangeAspect="1"/>
          </p:cNvPicPr>
          <p:nvPr/>
        </p:nvPicPr>
        <p:blipFill>
          <a:blip r:embed="rId6"/>
          <a:stretch>
            <a:fillRect/>
          </a:stretch>
        </p:blipFill>
        <p:spPr>
          <a:xfrm>
            <a:off x="16600493" y="634049"/>
            <a:ext cx="911486" cy="1309051"/>
          </a:xfrm>
          <a:prstGeom prst="rect">
            <a:avLst/>
          </a:prstGeom>
        </p:spPr>
      </p:pic>
      <p:sp>
        <p:nvSpPr>
          <p:cNvPr id="13" name="Google Shape;3331;p61"/>
          <p:cNvSpPr txBox="1"/>
          <p:nvPr/>
        </p:nvSpPr>
        <p:spPr>
          <a:xfrm flipH="1">
            <a:off x="6644795" y="776360"/>
            <a:ext cx="4997174"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 (</a:t>
            </a:r>
            <a:r>
              <a:rPr kumimoji="0" lang="fr-FR" sz="4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tr.82)</a:t>
            </a:r>
            <a:endParaRPr kumimoji="0" lang="en-US" sz="4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1263815" y="1790700"/>
                <a:ext cx="15759134" cy="77112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t" latinLnBrk="0" hangingPunct="0">
                  <a:lnSpc>
                    <a:spcPct val="160000"/>
                  </a:lnSpc>
                  <a:spcBef>
                    <a:spcPct val="0"/>
                  </a:spcBef>
                  <a:spcAft>
                    <a:spcPct val="0"/>
                  </a:spcAft>
                  <a:buClrTx/>
                  <a:buSzTx/>
                  <a:buFontTx/>
                  <a:buNone/>
                  <a:tabLst/>
                </a:pPr>
                <a:r>
                  <a:rPr kumimoji="0" lang="en-US" altLang="en-US" sz="3800" b="0" i="1" u="none" strike="noStrike" cap="none" normalizeH="0" baseline="0" smtClean="0">
                    <a:ln>
                      <a:noFill/>
                    </a:ln>
                    <a:solidFill>
                      <a:srgbClr val="0070C0"/>
                    </a:solidFill>
                    <a:effectLst/>
                    <a:latin typeface="Arial" panose="020B0604020202020204" pitchFamily="34" charset="0"/>
                    <a:ea typeface="Open Sans"/>
                  </a:rPr>
                  <a:t>Đố.</a:t>
                </a:r>
                <a:r>
                  <a:rPr kumimoji="0" lang="en-US" altLang="en-US" sz="3800" b="0" i="0" u="none" strike="noStrike" cap="none" normalizeH="0" baseline="0" smtClean="0">
                    <a:ln>
                      <a:noFill/>
                    </a:ln>
                    <a:solidFill>
                      <a:srgbClr val="0070C0"/>
                    </a:solidFill>
                    <a:effectLst/>
                    <a:latin typeface="Arial" panose="020B0604020202020204" pitchFamily="34" charset="0"/>
                    <a:ea typeface="Open 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Chỉ sử dụng thước thẳng có chia đơn vị đến milimét và thước đo góc, làm thế nào đo được khoảng cách giữa hai vị trí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𝐵</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𝐶</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 </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trên thực tế, biết rằng có vị trí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thoả mãn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=20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𝑚</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𝐴𝐶</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=50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𝑚</m:t>
                    </m:r>
                    <m:r>
                      <a:rPr kumimoji="0" lang="en-US" altLang="en-US" sz="3800" b="0" i="0" u="none" strike="noStrike" cap="none" normalizeH="0" baseline="0" smtClean="0">
                        <a:ln>
                          <a:noFill/>
                        </a:ln>
                        <a:solidFill>
                          <a:srgbClr val="000000"/>
                        </a:solidFill>
                        <a:effectLst/>
                        <a:latin typeface="Cambria Math" panose="02040503050406030204" pitchFamily="18" charset="0"/>
                        <a:ea typeface="Open Sans"/>
                      </a:rPr>
                      <m:t>, </m:t>
                    </m:r>
                    <m:acc>
                      <m:accPr>
                        <m:chr m:val="̂"/>
                        <m:ctrlPr>
                          <a:rPr kumimoji="0" lang="en-US" altLang="en-US" sz="3800" b="0" i="1" u="none" strike="noStrike" cap="none" normalizeH="0" baseline="0" smtClean="0">
                            <a:ln>
                              <a:noFill/>
                            </a:ln>
                            <a:solidFill>
                              <a:srgbClr val="000000"/>
                            </a:solidFill>
                            <a:effectLst/>
                            <a:latin typeface="Cambria Math" panose="02040503050406030204" pitchFamily="18" charset="0"/>
                          </a:rPr>
                        </m:ctrlPr>
                      </m:accPr>
                      <m:e>
                        <m:r>
                          <a:rPr kumimoji="0" lang="en-US" altLang="en-US" sz="3800" b="0" i="1" u="none" strike="noStrike" cap="none" normalizeH="0" baseline="0" smtClean="0">
                            <a:ln>
                              <a:noFill/>
                            </a:ln>
                            <a:solidFill>
                              <a:srgbClr val="000000"/>
                            </a:solidFill>
                            <a:effectLst/>
                            <a:latin typeface="Cambria Math" panose="02040503050406030204" pitchFamily="18" charset="0"/>
                          </a:rPr>
                          <m:t>𝐵𝐴𝐶</m:t>
                        </m:r>
                      </m:e>
                    </m:acc>
                    <m:r>
                      <a:rPr kumimoji="0" lang="en-US" altLang="en-US" sz="3800" b="0" i="1" u="none" strike="noStrike" cap="none" normalizeH="0" baseline="0" smtClean="0">
                        <a:ln>
                          <a:noFill/>
                        </a:ln>
                        <a:solidFill>
                          <a:srgbClr val="000000"/>
                        </a:solidFill>
                        <a:effectLst/>
                        <a:latin typeface="Cambria Math" panose="02040503050406030204" pitchFamily="18" charset="0"/>
                      </a:rPr>
                      <m:t>=135</m:t>
                    </m:r>
                    <m:r>
                      <a:rPr kumimoji="0" lang="en-US" altLang="en-US" sz="3800" b="0" i="1" u="none" strike="noStrike" cap="none" normalizeH="0" baseline="0" smtClean="0">
                        <a:ln>
                          <a:noFill/>
                        </a:ln>
                        <a:solidFill>
                          <a:srgbClr val="000000"/>
                        </a:solidFill>
                        <a:effectLst/>
                        <a:latin typeface="Cambria Math" panose="02040503050406030204" pitchFamily="18" charset="0"/>
                        <a:ea typeface="Cambria Math" panose="02040503050406030204" pitchFamily="18" charset="0"/>
                      </a:rPr>
                      <m:t>°.</m:t>
                    </m:r>
                  </m:oMath>
                </a14:m>
                <a:endParaRPr kumimoji="0" lang="en-US" altLang="en-US" sz="3800" b="0" i="0" u="none" strike="noStrike" cap="none" normalizeH="0" baseline="0" smtClean="0">
                  <a:ln>
                    <a:noFill/>
                  </a:ln>
                  <a:solidFill>
                    <a:srgbClr val="000000"/>
                  </a:solidFill>
                  <a:effectLst/>
                  <a:latin typeface="Arial" panose="020B0604020202020204" pitchFamily="34" charset="0"/>
                  <a:ea typeface="Open Sans"/>
                </a:endParaRPr>
              </a:p>
              <a:p>
                <a:pPr lvl="0" algn="just" fontAlgn="t">
                  <a:lnSpc>
                    <a:spcPct val="16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Bạn Vy làm như sau: Vẽ tam giác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𝐵</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𝐶</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có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𝐵</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’=2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𝑐𝑚</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𝐶</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’=5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𝑐𝑚</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oMath>
                </a14:m>
                <a:endParaRPr kumimoji="0" lang="en-US" altLang="en-US" sz="3800" b="0" i="1" u="none" strike="noStrike" cap="none" normalizeH="0" baseline="0" smtClean="0">
                  <a:ln>
                    <a:noFill/>
                  </a:ln>
                  <a:solidFill>
                    <a:srgbClr val="000000"/>
                  </a:solidFill>
                  <a:effectLst/>
                  <a:latin typeface="Cambria Math" panose="02040503050406030204" pitchFamily="18" charset="0"/>
                  <a:ea typeface="Open Sans"/>
                </a:endParaRPr>
              </a:p>
              <a:p>
                <a:pPr lvl="0" algn="just" fontAlgn="t">
                  <a:lnSpc>
                    <a:spcPct val="160000"/>
                  </a:lnSpc>
                </a:pPr>
                <a14:m>
                  <m:oMath xmlns:m="http://schemas.openxmlformats.org/officeDocument/2006/math">
                    <m:acc>
                      <m:accPr>
                        <m:chr m:val="̂"/>
                        <m:ctrlPr>
                          <a:rPr lang="en-US" altLang="en-US" sz="3800" i="1">
                            <a:solidFill>
                              <a:srgbClr val="000000"/>
                            </a:solidFill>
                            <a:latin typeface="Cambria Math" panose="02040503050406030204" pitchFamily="18" charset="0"/>
                          </a:rPr>
                        </m:ctrlPr>
                      </m:accPr>
                      <m:e>
                        <m:r>
                          <a:rPr lang="en-US" altLang="en-US" sz="3800" i="1">
                            <a:solidFill>
                              <a:srgbClr val="000000"/>
                            </a:solidFill>
                            <a:latin typeface="Cambria Math" panose="02040503050406030204" pitchFamily="18" charset="0"/>
                          </a:rPr>
                          <m:t>𝐵</m:t>
                        </m:r>
                        <m:r>
                          <a:rPr lang="en-US" altLang="en-US" sz="3800" b="0" i="1" smtClean="0">
                            <a:solidFill>
                              <a:srgbClr val="000000"/>
                            </a:solidFill>
                            <a:latin typeface="Cambria Math" panose="02040503050406030204" pitchFamily="18" charset="0"/>
                          </a:rPr>
                          <m:t>′</m:t>
                        </m:r>
                        <m:r>
                          <a:rPr lang="en-US" altLang="en-US" sz="3800" i="1">
                            <a:solidFill>
                              <a:srgbClr val="000000"/>
                            </a:solidFill>
                            <a:latin typeface="Cambria Math" panose="02040503050406030204" pitchFamily="18" charset="0"/>
                          </a:rPr>
                          <m:t>𝐴</m:t>
                        </m:r>
                        <m:r>
                          <a:rPr lang="en-US" altLang="en-US" sz="3800" b="0" i="1" smtClean="0">
                            <a:solidFill>
                              <a:srgbClr val="000000"/>
                            </a:solidFill>
                            <a:latin typeface="Cambria Math" panose="02040503050406030204" pitchFamily="18" charset="0"/>
                          </a:rPr>
                          <m:t>′</m:t>
                        </m:r>
                        <m:r>
                          <a:rPr lang="en-US" altLang="en-US" sz="3800" i="1">
                            <a:solidFill>
                              <a:srgbClr val="000000"/>
                            </a:solidFill>
                            <a:latin typeface="Cambria Math" panose="02040503050406030204" pitchFamily="18" charset="0"/>
                          </a:rPr>
                          <m:t>𝐶</m:t>
                        </m:r>
                        <m:r>
                          <a:rPr lang="en-US" altLang="en-US" sz="3800" b="0" i="1" smtClean="0">
                            <a:solidFill>
                              <a:srgbClr val="000000"/>
                            </a:solidFill>
                            <a:latin typeface="Cambria Math" panose="02040503050406030204" pitchFamily="18" charset="0"/>
                          </a:rPr>
                          <m:t>′</m:t>
                        </m:r>
                      </m:e>
                    </m:acc>
                    <m:r>
                      <a:rPr lang="en-US" altLang="en-US" sz="3800" i="1">
                        <a:solidFill>
                          <a:srgbClr val="000000"/>
                        </a:solidFill>
                        <a:latin typeface="Cambria Math" panose="02040503050406030204" pitchFamily="18" charset="0"/>
                      </a:rPr>
                      <m:t>=135</m:t>
                    </m:r>
                    <m:r>
                      <a:rPr lang="en-US" altLang="en-US" sz="3800" i="1">
                        <a:solidFill>
                          <a:srgbClr val="000000"/>
                        </a:solidFill>
                        <a:latin typeface="Cambria Math" panose="02040503050406030204" pitchFamily="18" charset="0"/>
                        <a:ea typeface="Cambria Math" panose="02040503050406030204" pitchFamily="18" charset="0"/>
                      </a:rPr>
                      <m:t>°.</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Bạn Vy lấy thước đo khoảng cách giữa hai điểm </a:t>
                </a:r>
                <a14:m>
                  <m:oMath xmlns:m="http://schemas.openxmlformats.org/officeDocument/2006/math">
                    <m:sSup>
                      <m:sSupPr>
                        <m:ctrlPr>
                          <a:rPr lang="en-US" altLang="en-US" sz="3800" i="1">
                            <a:solidFill>
                              <a:srgbClr val="000000"/>
                            </a:solidFill>
                            <a:latin typeface="Cambria Math" panose="02040503050406030204" pitchFamily="18" charset="0"/>
                            <a:ea typeface="Open Sans"/>
                          </a:rPr>
                        </m:ctrlPr>
                      </m:sSupPr>
                      <m:e>
                        <m:r>
                          <a:rPr lang="en-US" altLang="en-US" sz="3800" i="1">
                            <a:solidFill>
                              <a:srgbClr val="000000"/>
                            </a:solidFill>
                            <a:latin typeface="Cambria Math" panose="02040503050406030204" pitchFamily="18" charset="0"/>
                            <a:ea typeface="Open Sans"/>
                          </a:rPr>
                          <m:t>𝐵</m:t>
                        </m:r>
                      </m:e>
                      <m:sup>
                        <m:r>
                          <a:rPr lang="en-US" altLang="en-US" sz="3800" i="1">
                            <a:solidFill>
                              <a:srgbClr val="000000"/>
                            </a:solidFill>
                            <a:latin typeface="Cambria Math" panose="02040503050406030204" pitchFamily="18" charset="0"/>
                            <a:ea typeface="Open Sans"/>
                          </a:rPr>
                          <m:t>′</m:t>
                        </m:r>
                      </m:sup>
                    </m:sSup>
                    <m:r>
                      <a:rPr lang="en-US" altLang="en-US" sz="3800" b="0" i="1" smtClean="0">
                        <a:solidFill>
                          <a:srgbClr val="000000"/>
                        </a:solidFill>
                        <a:latin typeface="Cambria Math" panose="02040503050406030204" pitchFamily="18" charset="0"/>
                        <a:ea typeface="Open Sans"/>
                      </a:rPr>
                      <m:t>,  </m:t>
                    </m:r>
                    <m:r>
                      <a:rPr lang="en-US" altLang="en-US" sz="3800" i="1">
                        <a:solidFill>
                          <a:srgbClr val="000000"/>
                        </a:solidFill>
                        <a:latin typeface="Cambria Math" panose="02040503050406030204" pitchFamily="18" charset="0"/>
                        <a:ea typeface="Open Sans"/>
                      </a:rPr>
                      <m:t>𝐶</m:t>
                    </m:r>
                    <m:r>
                      <a:rPr lang="en-US" altLang="en-US" sz="3800" i="1">
                        <a:solidFill>
                          <a:srgbClr val="000000"/>
                        </a:solidFill>
                        <a:latin typeface="Cambria Math" panose="02040503050406030204" pitchFamily="18" charset="0"/>
                        <a:ea typeface="Open Sans"/>
                      </a:rPr>
                      <m:t>′</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và nhận được kết quả </a:t>
                </a:r>
                <a14:m>
                  <m:oMath xmlns:m="http://schemas.openxmlformats.org/officeDocument/2006/math">
                    <m:r>
                      <a:rPr lang="en-US" altLang="en-US" sz="3800" i="1">
                        <a:solidFill>
                          <a:srgbClr val="000000"/>
                        </a:solidFill>
                        <a:latin typeface="Cambria Math" panose="02040503050406030204" pitchFamily="18" charset="0"/>
                        <a:ea typeface="Open Sans"/>
                      </a:rPr>
                      <m:t>𝐵</m:t>
                    </m:r>
                    <m:r>
                      <a:rPr lang="en-US" altLang="en-US" sz="3800" i="1">
                        <a:solidFill>
                          <a:srgbClr val="000000"/>
                        </a:solidFill>
                        <a:latin typeface="Cambria Math" panose="02040503050406030204" pitchFamily="18" charset="0"/>
                        <a:ea typeface="Open Sans"/>
                      </a:rPr>
                      <m:t>′</m:t>
                    </m:r>
                    <m:r>
                      <a:rPr lang="en-US" altLang="en-US" sz="3800" i="1">
                        <a:solidFill>
                          <a:srgbClr val="000000"/>
                        </a:solidFill>
                        <a:latin typeface="Cambria Math" panose="02040503050406030204" pitchFamily="18" charset="0"/>
                        <a:ea typeface="Open Sans"/>
                      </a:rPr>
                      <m:t>𝐶</m:t>
                    </m:r>
                    <m:r>
                      <a:rPr lang="en-US" altLang="en-US" sz="3800" i="1">
                        <a:solidFill>
                          <a:srgbClr val="000000"/>
                        </a:solidFill>
                        <a:latin typeface="Cambria Math" panose="02040503050406030204" pitchFamily="18" charset="0"/>
                        <a:ea typeface="Open Sans"/>
                      </a:rPr>
                      <m:t>′≈ 6,6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𝑐𝑚</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Từ đó, bạn Vy kết luận khoảng cách giữa hai vị trí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𝐵</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𝐶</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trên thực tế khoảng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66 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𝑚</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Em hãy giải thích tại sao bạn Vy có thể kết luận như vậy.</a:t>
                </a:r>
                <a:endParaRPr kumimoji="0" lang="en-US" altLang="en-US" sz="3800" b="0" i="0" u="none" strike="noStrike" cap="none" normalizeH="0" baseline="0" smtClean="0">
                  <a:ln>
                    <a:noFill/>
                  </a:ln>
                  <a:solidFill>
                    <a:schemeClr val="tx1"/>
                  </a:solidFill>
                  <a:effectLst/>
                  <a:latin typeface="Arial" panose="020B0604020202020204" pitchFamily="34" charset="0"/>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1263815" y="1790700"/>
                <a:ext cx="15759134" cy="7711214"/>
              </a:xfrm>
              <a:prstGeom prst="rect">
                <a:avLst/>
              </a:prstGeom>
              <a:blipFill>
                <a:blip r:embed="rId7"/>
                <a:stretch>
                  <a:fillRect l="-1277" r="-1277" b="-268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5915138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93558" y="238626"/>
            <a:ext cx="17145000" cy="9677400"/>
          </a:xfrm>
          <a:custGeom>
            <a:avLst/>
            <a:gdLst/>
            <a:ahLst/>
            <a:cxnLst/>
            <a:rect l="l" t="t" r="r" b="b"/>
            <a:pathLst>
              <a:path w="15312396" h="9131756">
                <a:moveTo>
                  <a:pt x="0" y="0"/>
                </a:moveTo>
                <a:lnTo>
                  <a:pt x="15312396" y="0"/>
                </a:lnTo>
                <a:lnTo>
                  <a:pt x="15312396" y="9131756"/>
                </a:lnTo>
                <a:lnTo>
                  <a:pt x="0" y="91317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6414726" y="236007"/>
            <a:ext cx="5472473" cy="3126819"/>
            <a:chOff x="0" y="0"/>
            <a:chExt cx="1362560" cy="868752"/>
          </a:xfrm>
        </p:grpSpPr>
        <p:sp>
          <p:nvSpPr>
            <p:cNvPr id="5" name="Freeform 5"/>
            <p:cNvSpPr/>
            <p:nvPr/>
          </p:nvSpPr>
          <p:spPr>
            <a:xfrm>
              <a:off x="0" y="0"/>
              <a:ext cx="1362560" cy="868752"/>
            </a:xfrm>
            <a:custGeom>
              <a:avLst/>
              <a:gdLst/>
              <a:ahLst/>
              <a:cxnLst/>
              <a:rect l="l" t="t" r="r" b="b"/>
              <a:pathLst>
                <a:path w="1362560" h="868752">
                  <a:moveTo>
                    <a:pt x="681280" y="0"/>
                  </a:moveTo>
                  <a:cubicBezTo>
                    <a:pt x="305019" y="0"/>
                    <a:pt x="0" y="194477"/>
                    <a:pt x="0" y="434376"/>
                  </a:cubicBezTo>
                  <a:cubicBezTo>
                    <a:pt x="0" y="674275"/>
                    <a:pt x="305019" y="868752"/>
                    <a:pt x="681280" y="868752"/>
                  </a:cubicBezTo>
                  <a:cubicBezTo>
                    <a:pt x="1057541" y="868752"/>
                    <a:pt x="1362560" y="674275"/>
                    <a:pt x="1362560" y="434376"/>
                  </a:cubicBezTo>
                  <a:cubicBezTo>
                    <a:pt x="1362560" y="194477"/>
                    <a:pt x="1057541" y="0"/>
                    <a:pt x="681280" y="0"/>
                  </a:cubicBezTo>
                  <a:close/>
                </a:path>
              </a:pathLst>
            </a:custGeom>
            <a:solidFill>
              <a:srgbClr val="B3775D"/>
            </a:solidFill>
          </p:spPr>
        </p:sp>
        <p:sp>
          <p:nvSpPr>
            <p:cNvPr id="6" name="TextBox 6"/>
            <p:cNvSpPr txBox="1"/>
            <p:nvPr/>
          </p:nvSpPr>
          <p:spPr>
            <a:xfrm>
              <a:off x="127740" y="24295"/>
              <a:ext cx="1107080" cy="763011"/>
            </a:xfrm>
            <a:prstGeom prst="rect">
              <a:avLst/>
            </a:prstGeom>
          </p:spPr>
          <p:txBody>
            <a:bodyPr lIns="47832" tIns="47832" rIns="47832" bIns="47832" rtlCol="0" anchor="ctr"/>
            <a:lstStyle/>
            <a:p>
              <a:pPr algn="ctr">
                <a:lnSpc>
                  <a:spcPts val="3499"/>
                </a:lnSpc>
              </a:pPr>
              <a:endParaRPr/>
            </a:p>
          </p:txBody>
        </p:sp>
      </p:grpSp>
      <p:sp>
        <p:nvSpPr>
          <p:cNvPr id="16" name="Google Shape;911;p39"/>
          <p:cNvSpPr txBox="1">
            <a:spLocks/>
          </p:cNvSpPr>
          <p:nvPr/>
        </p:nvSpPr>
        <p:spPr>
          <a:xfrm>
            <a:off x="6414727" y="487626"/>
            <a:ext cx="5566422" cy="104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30000"/>
              </a:lnSpc>
              <a:spcBef>
                <a:spcPts val="0"/>
              </a:spcBef>
              <a:spcAft>
                <a:spcPts val="0"/>
              </a:spcAft>
              <a:buClr>
                <a:srgbClr val="014040"/>
              </a:buClr>
              <a:buSzPts val="3100"/>
              <a:buFont typeface="DM Sans SemiBold"/>
              <a:buNone/>
              <a:tabLst/>
              <a:defRPr/>
            </a:pPr>
            <a:r>
              <a:rPr kumimoji="0" lang="en-US" sz="6000" b="1" i="0" u="none" strike="noStrike" kern="0" cap="none" spc="0" normalizeH="0" baseline="0" noProof="0" smtClean="0">
                <a:ln>
                  <a:noFill/>
                </a:ln>
                <a:solidFill>
                  <a:srgbClr val="F2EDE7"/>
                </a:solidFill>
                <a:effectLst/>
                <a:uLnTx/>
                <a:uFillTx/>
                <a:latin typeface="Arial"/>
                <a:cs typeface="DM Sans SemiBold"/>
                <a:sym typeface="DM Sans SemiBold"/>
              </a:rPr>
              <a:t>NỘI DUNG BÀI HỌC</a:t>
            </a:r>
            <a:endParaRPr kumimoji="0" lang="en-US" sz="6000" b="1" i="0" u="none" strike="noStrike" kern="0" cap="none" spc="0" normalizeH="0" baseline="0" noProof="0" dirty="0">
              <a:ln>
                <a:noFill/>
              </a:ln>
              <a:solidFill>
                <a:srgbClr val="F2EDE7"/>
              </a:solidFill>
              <a:effectLst/>
              <a:uLnTx/>
              <a:uFillTx/>
              <a:latin typeface="Arial"/>
              <a:cs typeface="DM Sans SemiBold"/>
              <a:sym typeface="DM Sans SemiBold"/>
            </a:endParaRPr>
          </a:p>
        </p:txBody>
      </p:sp>
      <p:sp>
        <p:nvSpPr>
          <p:cNvPr id="17" name="Google Shape;914;p39"/>
          <p:cNvSpPr txBox="1">
            <a:spLocks/>
          </p:cNvSpPr>
          <p:nvPr/>
        </p:nvSpPr>
        <p:spPr>
          <a:xfrm>
            <a:off x="3505200" y="4542601"/>
            <a:ext cx="1453442" cy="1407825"/>
          </a:xfrm>
          <a:prstGeom prst="rect">
            <a:avLst/>
          </a:prstGeom>
          <a:noFill/>
          <a:ln w="19050" cap="flat" cmpd="sng">
            <a:solidFill>
              <a:srgbClr val="014040"/>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DM Sans SemiBold"/>
              <a:buNone/>
              <a:defRPr sz="66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00000"/>
              </a:lnSpc>
              <a:spcBef>
                <a:spcPts val="0"/>
              </a:spcBef>
              <a:spcAft>
                <a:spcPts val="0"/>
              </a:spcAft>
              <a:buClr>
                <a:srgbClr val="014040"/>
              </a:buClr>
              <a:buSzPts val="4600"/>
              <a:buFont typeface="DM Sans SemiBold"/>
              <a:buNone/>
              <a:tabLst/>
              <a:defRPr/>
            </a:pPr>
            <a:r>
              <a:rPr kumimoji="0" lang="en" sz="6000" b="1" i="0" u="none" strike="noStrike" kern="0" cap="none" spc="0" normalizeH="0" baseline="0" noProof="0" smtClean="0">
                <a:ln>
                  <a:noFill/>
                </a:ln>
                <a:solidFill>
                  <a:schemeClr val="tx1"/>
                </a:solidFill>
                <a:effectLst/>
                <a:uLnTx/>
                <a:uFillTx/>
                <a:latin typeface="Arial"/>
                <a:cs typeface="DM Sans SemiBold"/>
                <a:sym typeface="DM Sans SemiBold"/>
              </a:rPr>
              <a:t>I</a:t>
            </a:r>
            <a:endParaRPr kumimoji="0" lang="en" sz="6000" b="1" i="0" u="none" strike="noStrike" kern="0" cap="none" spc="0" normalizeH="0" baseline="0" noProof="0" dirty="0">
              <a:ln>
                <a:noFill/>
              </a:ln>
              <a:solidFill>
                <a:schemeClr val="tx1"/>
              </a:solidFill>
              <a:effectLst/>
              <a:uLnTx/>
              <a:uFillTx/>
              <a:latin typeface="Arial"/>
              <a:cs typeface="DM Sans SemiBold"/>
              <a:sym typeface="DM Sans SemiBold"/>
            </a:endParaRPr>
          </a:p>
        </p:txBody>
      </p:sp>
      <p:sp>
        <p:nvSpPr>
          <p:cNvPr id="18" name="Rectangle 17"/>
          <p:cNvSpPr/>
          <p:nvPr/>
        </p:nvSpPr>
        <p:spPr>
          <a:xfrm>
            <a:off x="5334000" y="4209008"/>
            <a:ext cx="9296400" cy="2077492"/>
          </a:xfrm>
          <a:prstGeom prst="rect">
            <a:avLst/>
          </a:prstGeom>
        </p:spPr>
        <p:txBody>
          <a:bodyPr wrap="square">
            <a:spAutoFit/>
          </a:bodyPr>
          <a:lstStyle/>
          <a:p>
            <a:pPr algn="just" defTabSz="1828800">
              <a:lnSpc>
                <a:spcPct val="150000"/>
              </a:lnSpc>
              <a:buClr>
                <a:srgbClr val="014040"/>
              </a:buClr>
              <a:buSzPts val="4600"/>
            </a:pPr>
            <a:r>
              <a:rPr lang="vi-VN" sz="4300" kern="0">
                <a:latin typeface="Arial"/>
                <a:cs typeface="Arial"/>
                <a:sym typeface="DM Sans SemiBold"/>
              </a:rPr>
              <a:t>Trường hợp đồng dạng thứ hai: Cạnh – góc – cạnh</a:t>
            </a:r>
            <a:endParaRPr lang="en" sz="4300" kern="0" dirty="0">
              <a:latin typeface="Arial"/>
              <a:cs typeface="Arial"/>
              <a:sym typeface="DM Sans SemiBold"/>
            </a:endParaRPr>
          </a:p>
        </p:txBody>
      </p:sp>
      <p:sp>
        <p:nvSpPr>
          <p:cNvPr id="19" name="Rectangle 18"/>
          <p:cNvSpPr/>
          <p:nvPr/>
        </p:nvSpPr>
        <p:spPr>
          <a:xfrm>
            <a:off x="5334000" y="6655408"/>
            <a:ext cx="9580393" cy="1954831"/>
          </a:xfrm>
          <a:prstGeom prst="rect">
            <a:avLst/>
          </a:prstGeom>
        </p:spPr>
        <p:txBody>
          <a:bodyPr wrap="square">
            <a:spAutoFit/>
          </a:bodyPr>
          <a:lstStyle/>
          <a:p>
            <a:pPr algn="just" defTabSz="1828800">
              <a:lnSpc>
                <a:spcPct val="150000"/>
              </a:lnSpc>
              <a:buClr>
                <a:srgbClr val="014040"/>
              </a:buClr>
              <a:buSzPts val="4600"/>
            </a:pPr>
            <a:r>
              <a:rPr lang="vi-VN" sz="4300" kern="0">
                <a:cs typeface="Arial"/>
                <a:sym typeface="DM Sans SemiBold"/>
              </a:rPr>
              <a:t>Áp dụng trường hợp đồng dạng thứ hai của tam giác vào tam giác vuông</a:t>
            </a:r>
            <a:endParaRPr lang="en" sz="4300" kern="0" dirty="0">
              <a:latin typeface="Arial"/>
              <a:cs typeface="Arial"/>
              <a:sym typeface="DM Sans SemiBold"/>
            </a:endParaRPr>
          </a:p>
        </p:txBody>
      </p:sp>
      <p:sp>
        <p:nvSpPr>
          <p:cNvPr id="20" name="Google Shape;914;p39"/>
          <p:cNvSpPr txBox="1">
            <a:spLocks/>
          </p:cNvSpPr>
          <p:nvPr/>
        </p:nvSpPr>
        <p:spPr>
          <a:xfrm>
            <a:off x="3505200" y="7076383"/>
            <a:ext cx="1453442" cy="1407825"/>
          </a:xfrm>
          <a:prstGeom prst="rect">
            <a:avLst/>
          </a:prstGeom>
          <a:noFill/>
          <a:ln w="19050" cap="flat" cmpd="sng">
            <a:solidFill>
              <a:srgbClr val="014040"/>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DM Sans SemiBold"/>
              <a:buNone/>
              <a:defRPr sz="66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00000"/>
              </a:lnSpc>
              <a:spcBef>
                <a:spcPts val="0"/>
              </a:spcBef>
              <a:spcAft>
                <a:spcPts val="0"/>
              </a:spcAft>
              <a:buClr>
                <a:srgbClr val="014040"/>
              </a:buClr>
              <a:buSzPts val="4600"/>
              <a:buFont typeface="DM Sans SemiBold"/>
              <a:buNone/>
              <a:tabLst/>
              <a:defRPr/>
            </a:pPr>
            <a:r>
              <a:rPr kumimoji="0" lang="en" sz="6000" b="1" i="0" u="none" strike="noStrike" kern="0" cap="none" spc="0" normalizeH="0" baseline="0" noProof="0" smtClean="0">
                <a:ln>
                  <a:noFill/>
                </a:ln>
                <a:solidFill>
                  <a:schemeClr val="tx1"/>
                </a:solidFill>
                <a:effectLst/>
                <a:uLnTx/>
                <a:uFillTx/>
                <a:latin typeface="Arial"/>
                <a:cs typeface="DM Sans SemiBold"/>
                <a:sym typeface="DM Sans SemiBold"/>
              </a:rPr>
              <a:t>II</a:t>
            </a:r>
            <a:endParaRPr kumimoji="0" lang="en" sz="6000" b="1" i="0" u="none" strike="noStrike" kern="0" cap="none" spc="0" normalizeH="0" baseline="0" noProof="0" dirty="0">
              <a:ln>
                <a:noFill/>
              </a:ln>
              <a:solidFill>
                <a:schemeClr val="tx1"/>
              </a:solidFill>
              <a:effectLst/>
              <a:uLnTx/>
              <a:uFillTx/>
              <a:latin typeface="Arial"/>
              <a:cs typeface="DM Sans SemiBold"/>
              <a:sym typeface="DM Sans SemiBold"/>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p:pic>
        <p:nvPicPr>
          <p:cNvPr id="10" name="Picture 9"/>
          <p:cNvPicPr>
            <a:picLocks noChangeAspect="1"/>
          </p:cNvPicPr>
          <p:nvPr/>
        </p:nvPicPr>
        <p:blipFill>
          <a:blip r:embed="rId6"/>
          <a:stretch>
            <a:fillRect/>
          </a:stretch>
        </p:blipFill>
        <p:spPr>
          <a:xfrm>
            <a:off x="16306800" y="634049"/>
            <a:ext cx="1205179" cy="1730845"/>
          </a:xfrm>
          <a:prstGeom prst="rect">
            <a:avLst/>
          </a:prstGeom>
        </p:spPr>
      </p:pic>
      <p:sp>
        <p:nvSpPr>
          <p:cNvPr id="9" name="Rectangle 8"/>
          <p:cNvSpPr/>
          <p:nvPr/>
        </p:nvSpPr>
        <p:spPr>
          <a:xfrm>
            <a:off x="8592406" y="831694"/>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035416" y="1774306"/>
                <a:ext cx="13767845" cy="7903254"/>
              </a:xfrm>
              <a:prstGeom prst="rect">
                <a:avLst/>
              </a:prstGeom>
            </p:spPr>
            <p:txBody>
              <a:bodyPr wrap="square">
                <a:spAutoFit/>
              </a:bodyPr>
              <a:lstStyle/>
              <a:p>
                <a:pPr algn="just">
                  <a:lnSpc>
                    <a:spcPct val="130000"/>
                  </a:lnSpc>
                </a:pPr>
                <a:r>
                  <a:rPr lang="vi-VN" sz="3700" smtClean="0">
                    <a:solidFill>
                      <a:srgbClr val="000000"/>
                    </a:solidFill>
                    <a:latin typeface="Arial" panose="020B0604020202020204" pitchFamily="34" charset="0"/>
                    <a:ea typeface="Calibri" panose="020F0502020204030204" pitchFamily="34" charset="0"/>
                    <a:cs typeface="Arial" panose="020B0604020202020204" pitchFamily="34" charset="0"/>
                  </a:rPr>
                  <a:t>Đổi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=2 000</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;50</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=5 000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30000"/>
                  </a:lnSpc>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endParaRPr lang="en-US" sz="37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centerGroup"/>
                    </m:oMathParaPr>
                    <m:oMath xmlns:m="http://schemas.openxmlformats.org/officeDocument/2006/math">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000</m:t>
                          </m:r>
                        </m:num>
                        <m:den>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=1 000;</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num>
                        <m:den>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000</m:t>
                          </m:r>
                        </m:num>
                        <m:den>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=1 000</m:t>
                      </m:r>
                    </m:oMath>
                  </m:oMathPara>
                </a14:m>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30000"/>
                  </a:lnSpc>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endParaRPr lang="en-US" sz="370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centerGroup"/>
                    </m:oMathParaPr>
                    <m:oMath xmlns:m="http://schemas.openxmlformats.org/officeDocument/2006/math">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num>
                        <m:den>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à</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𝐵𝐴𝐶</m:t>
                          </m:r>
                        </m:e>
                      </m:acc>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135</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𝑜</m:t>
                          </m:r>
                        </m:sup>
                      </m:sSup>
                    </m:oMath>
                  </m:oMathPara>
                </a14:m>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30000"/>
                  </a:lnSpc>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iu-Cans-CA" sz="3700" i="1">
                        <a:solidFill>
                          <a:srgbClr val="000000"/>
                        </a:solidFill>
                        <a:latin typeface="Cambria Math" panose="02040503050406030204" pitchFamily="18" charset="0"/>
                        <a:cs typeface="Arial" panose="020B0604020202020204" pitchFamily="34" charset="0"/>
                      </a:rPr>
                      <m:t>ᔕ</m:t>
                    </m:r>
                    <m:r>
                      <a:rPr lang="en-US" sz="3700" b="0" i="1" smtClean="0">
                        <a:solidFill>
                          <a:srgbClr val="000000"/>
                        </a:solidFill>
                        <a:latin typeface="Cambria Math" panose="02040503050406030204" pitchFamily="18" charset="0"/>
                        <a:cs typeface="Arial" panose="020B0604020202020204" pitchFamily="34" charset="0"/>
                      </a:rPr>
                      <m:t>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(c.g.c)</a:t>
                </a:r>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30000"/>
                  </a:lnSpc>
                </a:pPr>
                <a14:m>
                  <m:oMathPara xmlns:m="http://schemas.openxmlformats.org/officeDocument/2006/math">
                    <m:oMathParaPr>
                      <m:jc m:val="centerGroup"/>
                    </m:oMathParaPr>
                    <m:oMath xmlns:m="http://schemas.openxmlformats.org/officeDocument/2006/math">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=1 000</m:t>
                      </m:r>
                      <m:r>
                        <a:rPr lang="en-US" sz="37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m</m:t>
                      </m:r>
                      <m:r>
                        <a:rPr lang="en-US" sz="3700">
                          <a:solidFill>
                            <a:srgbClr val="000000"/>
                          </a:solidFill>
                          <a:latin typeface="Cambria Math" panose="02040503050406030204" pitchFamily="18" charset="0"/>
                          <a:ea typeface="Calibri" panose="020F0502020204030204" pitchFamily="34" charset="0"/>
                          <a:cs typeface="Times New Roman" panose="02020603050405020304" pitchFamily="18" charset="0"/>
                        </a:rPr>
                        <m:t>à </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≈6,6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30000"/>
                  </a:lnSpc>
                </a:pPr>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≈6 600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370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66</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3700" smtClean="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37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035416" y="1774306"/>
                <a:ext cx="13767845" cy="7903254"/>
              </a:xfrm>
              <a:prstGeom prst="rect">
                <a:avLst/>
              </a:prstGeom>
              <a:blipFill>
                <a:blip r:embed="rId7"/>
                <a:stretch>
                  <a:fillRect l="-1417" t="-77" b="-1928"/>
                </a:stretch>
              </a:blipFill>
            </p:spPr>
            <p:txBody>
              <a:bodyPr/>
              <a:lstStyle/>
              <a:p>
                <a:r>
                  <a:rPr lang="en-US">
                    <a:noFill/>
                  </a:rPr>
                  <a:t> </a:t>
                </a:r>
              </a:p>
            </p:txBody>
          </p:sp>
        </mc:Fallback>
      </mc:AlternateContent>
    </p:spTree>
    <p:extLst>
      <p:ext uri="{BB962C8B-B14F-4D97-AF65-F5344CB8AC3E}">
        <p14:creationId xmlns:p14="http://schemas.microsoft.com/office/powerpoint/2010/main" val="225227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up)">
                                      <p:cBhvr>
                                        <p:cTn id="25" dur="500"/>
                                        <p:tgtEl>
                                          <p:spTgt spid="4">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ipe(up)">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wipe(left)">
                                      <p:cBhvr>
                                        <p:cTn id="33" dur="500"/>
                                        <p:tgtEl>
                                          <p:spTgt spid="4">
                                            <p:txEl>
                                              <p:pRg st="5" end="5"/>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wipe(left)">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wipe(down)">
                                      <p:cBhvr>
                                        <p:cTn id="4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08626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71700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2347743"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Google Shape;911;p39"/>
          <p:cNvSpPr txBox="1">
            <a:spLocks/>
          </p:cNvSpPr>
          <p:nvPr/>
        </p:nvSpPr>
        <p:spPr>
          <a:xfrm>
            <a:off x="1426500" y="1201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6600" b="1">
                <a:solidFill>
                  <a:srgbClr val="C00000"/>
                </a:solidFill>
                <a:latin typeface="Arial" panose="020B0604020202020204" pitchFamily="34" charset="0"/>
                <a:cs typeface="Arial" panose="020B0604020202020204" pitchFamily="34" charset="0"/>
              </a:rPr>
              <a:t>HƯỚNG DẪN VỀ NHÀ</a:t>
            </a:r>
          </a:p>
        </p:txBody>
      </p:sp>
      <p:sp>
        <p:nvSpPr>
          <p:cNvPr id="12" name="Rectangle 11"/>
          <p:cNvSpPr/>
          <p:nvPr/>
        </p:nvSpPr>
        <p:spPr>
          <a:xfrm>
            <a:off x="1426500" y="5650034"/>
            <a:ext cx="3860853" cy="1911549"/>
          </a:xfrm>
          <a:prstGeom prst="rect">
            <a:avLst/>
          </a:prstGeom>
        </p:spPr>
        <p:txBody>
          <a:bodyPr wrap="square">
            <a:spAutoFit/>
          </a:bodyPr>
          <a:lstStyle/>
          <a:p>
            <a:pPr lvl="0" algn="ctr">
              <a:lnSpc>
                <a:spcPct val="150000"/>
              </a:lnSpc>
              <a:buClr>
                <a:srgbClr val="000000"/>
              </a:buClr>
              <a:defRPr/>
            </a:pPr>
            <a:r>
              <a:rPr lang="en-US" sz="4200" kern="0">
                <a:solidFill>
                  <a:srgbClr val="000000"/>
                </a:solidFill>
                <a:latin typeface="Arial"/>
                <a:cs typeface="Arial"/>
                <a:sym typeface="Arial"/>
              </a:rPr>
              <a:t>Ôn tập </a:t>
            </a:r>
            <a:r>
              <a:rPr lang="en-US" sz="4200" kern="0" smtClean="0">
                <a:solidFill>
                  <a:srgbClr val="000000"/>
                </a:solidFill>
                <a:latin typeface="Arial"/>
                <a:cs typeface="Arial"/>
                <a:sym typeface="Arial"/>
              </a:rPr>
              <a:t>kiến </a:t>
            </a:r>
            <a:r>
              <a:rPr lang="en-US" sz="4200" kern="0">
                <a:solidFill>
                  <a:srgbClr val="000000"/>
                </a:solidFill>
                <a:latin typeface="Arial"/>
                <a:cs typeface="Arial"/>
                <a:sym typeface="Arial"/>
              </a:rPr>
              <a:t>thức đã học</a:t>
            </a:r>
            <a:endParaRPr lang="en-US" sz="4200" kern="0" dirty="0">
              <a:solidFill>
                <a:srgbClr val="000000"/>
              </a:solidFill>
              <a:latin typeface="Arial"/>
              <a:cs typeface="Arial"/>
              <a:sym typeface="Arial"/>
            </a:endParaRPr>
          </a:p>
        </p:txBody>
      </p:sp>
      <p:sp>
        <p:nvSpPr>
          <p:cNvPr id="13" name="Rectangle 12"/>
          <p:cNvSpPr/>
          <p:nvPr/>
        </p:nvSpPr>
        <p:spPr>
          <a:xfrm>
            <a:off x="7315200" y="5105400"/>
            <a:ext cx="3178396" cy="2881045"/>
          </a:xfrm>
          <a:prstGeom prst="rect">
            <a:avLst/>
          </a:prstGeom>
        </p:spPr>
        <p:txBody>
          <a:bodyPr wrap="square">
            <a:spAutoFit/>
          </a:bodyPr>
          <a:lstStyle/>
          <a:p>
            <a:pPr lvl="0" algn="just">
              <a:lnSpc>
                <a:spcPct val="150000"/>
              </a:lnSpc>
              <a:buClr>
                <a:srgbClr val="000000"/>
              </a:buClr>
              <a:defRPr/>
            </a:pPr>
            <a:r>
              <a:rPr lang="en-US" sz="4200" kern="0">
                <a:solidFill>
                  <a:srgbClr val="000000"/>
                </a:solidFill>
                <a:latin typeface="Arial"/>
                <a:cs typeface="Arial"/>
                <a:sym typeface="Arial"/>
              </a:rPr>
              <a:t>Hoàn thành bài tập trong SBT</a:t>
            </a:r>
            <a:endParaRPr lang="en-US" sz="4200" kern="0" dirty="0">
              <a:solidFill>
                <a:srgbClr val="000000"/>
              </a:solidFill>
              <a:latin typeface="Arial"/>
              <a:cs typeface="Arial"/>
              <a:sym typeface="Arial"/>
            </a:endParaRPr>
          </a:p>
        </p:txBody>
      </p:sp>
      <p:sp>
        <p:nvSpPr>
          <p:cNvPr id="14" name="Rectangle 13"/>
          <p:cNvSpPr/>
          <p:nvPr/>
        </p:nvSpPr>
        <p:spPr>
          <a:xfrm>
            <a:off x="12954000" y="5590145"/>
            <a:ext cx="3276600" cy="2031325"/>
          </a:xfrm>
          <a:prstGeom prst="rect">
            <a:avLst/>
          </a:prstGeom>
        </p:spPr>
        <p:txBody>
          <a:bodyPr wrap="square">
            <a:spAutoFit/>
          </a:bodyPr>
          <a:lstStyle/>
          <a:p>
            <a:pPr lvl="0" algn="ctr">
              <a:lnSpc>
                <a:spcPct val="150000"/>
              </a:lnSpc>
              <a:buClr>
                <a:srgbClr val="000000"/>
              </a:buClr>
              <a:defRPr/>
            </a:pPr>
            <a:r>
              <a:rPr lang="en-US" sz="4200" kern="0">
                <a:solidFill>
                  <a:srgbClr val="000000"/>
                </a:solidFill>
                <a:latin typeface="Arial"/>
                <a:cs typeface="Arial"/>
                <a:sym typeface="Arial"/>
              </a:rPr>
              <a:t>Chuẩn bị bài sau </a:t>
            </a:r>
            <a:r>
              <a:rPr lang="en-US" sz="4200" b="1" kern="0" smtClean="0">
                <a:solidFill>
                  <a:srgbClr val="000000"/>
                </a:solidFill>
                <a:latin typeface="Arial"/>
                <a:cs typeface="Arial"/>
                <a:sym typeface="Arial"/>
              </a:rPr>
              <a:t>Bài 8</a:t>
            </a:r>
            <a:endParaRPr lang="en-US" sz="4200" b="1" kern="0" dirty="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286000" y="1305026"/>
            <a:ext cx="14859000" cy="7572274"/>
          </a:xfrm>
          <a:custGeom>
            <a:avLst/>
            <a:gdLst/>
            <a:ahLst/>
            <a:cxnLst/>
            <a:rect l="l" t="t" r="r" b="b"/>
            <a:pathLst>
              <a:path w="12378620" h="6819494">
                <a:moveTo>
                  <a:pt x="0" y="0"/>
                </a:moveTo>
                <a:lnTo>
                  <a:pt x="12378620" y="0"/>
                </a:lnTo>
                <a:lnTo>
                  <a:pt x="12378620" y="6819494"/>
                </a:lnTo>
                <a:lnTo>
                  <a:pt x="0" y="6819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10"/>
          <p:cNvSpPr txBox="1"/>
          <p:nvPr/>
        </p:nvSpPr>
        <p:spPr>
          <a:xfrm>
            <a:off x="2590800" y="2171700"/>
            <a:ext cx="10202779" cy="5311839"/>
          </a:xfrm>
          <a:prstGeom prst="rect">
            <a:avLst/>
          </a:prstGeom>
        </p:spPr>
        <p:txBody>
          <a:bodyPr wrap="square" lIns="0" tIns="0" rIns="0" bIns="0" rtlCol="0" anchor="t">
            <a:spAutoFit/>
          </a:bodyPr>
          <a:lstStyle/>
          <a:p>
            <a:pPr algn="ctr">
              <a:lnSpc>
                <a:spcPct val="150000"/>
              </a:lnSpc>
            </a:pPr>
            <a:r>
              <a:rPr lang="en-US" sz="8000" b="1" smtClean="0">
                <a:latin typeface="Arial" panose="020B0604020202020204" pitchFamily="34" charset="0"/>
                <a:cs typeface="Arial" panose="020B0604020202020204" pitchFamily="34" charset="0"/>
              </a:rPr>
              <a:t>CẢM ƠN CÁC EM ĐÃ THAM GIA </a:t>
            </a:r>
          </a:p>
          <a:p>
            <a:pPr algn="ctr">
              <a:lnSpc>
                <a:spcPct val="150000"/>
              </a:lnSpc>
            </a:pPr>
            <a:r>
              <a:rPr lang="en-US" sz="8000" b="1" smtClean="0">
                <a:latin typeface="Arial" panose="020B0604020202020204" pitchFamily="34" charset="0"/>
                <a:cs typeface="Arial" panose="020B0604020202020204" pitchFamily="34" charset="0"/>
              </a:rPr>
              <a:t>BUỔI HỌC!</a:t>
            </a:r>
            <a:endParaRPr lang="en-US" sz="80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075825" y="1443186"/>
            <a:ext cx="14387157" cy="7709615"/>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 uri="{96DAC541-7B7A-43D3-8B79-37D633B846F1}">
                  <asvg:svgBlip xmlns:asvg="http://schemas.microsoft.com/office/drawing/2016/SVG/main" xmlns="" r:embed="rId7"/>
                </a:ext>
              </a:extLst>
            </a:blip>
            <a:stretch>
              <a:fillRect/>
            </a:stretch>
          </a:blipFill>
        </p:spPr>
      </p:sp>
      <p:sp>
        <p:nvSpPr>
          <p:cNvPr id="4" name="TextBox 4"/>
          <p:cNvSpPr txBox="1"/>
          <p:nvPr/>
        </p:nvSpPr>
        <p:spPr>
          <a:xfrm>
            <a:off x="2735180" y="3086100"/>
            <a:ext cx="12908028" cy="3462486"/>
          </a:xfrm>
          <a:prstGeom prst="rect">
            <a:avLst/>
          </a:prstGeom>
        </p:spPr>
        <p:txBody>
          <a:bodyPr wrap="square" lIns="0" tIns="0" rIns="0" bIns="0" rtlCol="0" anchor="t">
            <a:spAutoFit/>
          </a:bodyPr>
          <a:lstStyle/>
          <a:p>
            <a:pPr algn="ctr">
              <a:lnSpc>
                <a:spcPct val="150000"/>
              </a:lnSpc>
            </a:pPr>
            <a:r>
              <a:rPr lang="en-US" sz="7800" b="1" smtClean="0">
                <a:solidFill>
                  <a:srgbClr val="8F5B43"/>
                </a:solidFill>
                <a:latin typeface="Arial" panose="020B0604020202020204" pitchFamily="34" charset="0"/>
                <a:cs typeface="Arial" panose="020B0604020202020204" pitchFamily="34" charset="0"/>
              </a:rPr>
              <a:t>I. </a:t>
            </a:r>
            <a:r>
              <a:rPr lang="vi-VN" sz="7800" b="1" smtClean="0">
                <a:solidFill>
                  <a:srgbClr val="8F5B43"/>
                </a:solidFill>
                <a:cs typeface="Arial" panose="020B0604020202020204" pitchFamily="34" charset="0"/>
              </a:rPr>
              <a:t>Trường </a:t>
            </a:r>
            <a:r>
              <a:rPr lang="vi-VN" sz="7800" b="1">
                <a:solidFill>
                  <a:srgbClr val="8F5B43"/>
                </a:solidFill>
                <a:cs typeface="Arial" panose="020B0604020202020204" pitchFamily="34" charset="0"/>
              </a:rPr>
              <a:t>hợp đồng dạng thứ hai: Cạnh – góc – cạnh</a:t>
            </a:r>
          </a:p>
        </p:txBody>
      </p:sp>
      <p:pic>
        <p:nvPicPr>
          <p:cNvPr id="6" name="Picture 5"/>
          <p:cNvPicPr>
            <a:picLocks noChangeAspect="1"/>
          </p:cNvPicPr>
          <p:nvPr/>
        </p:nvPicPr>
        <p:blipFill>
          <a:blip r:embed="rId8"/>
          <a:stretch>
            <a:fillRect/>
          </a:stretch>
        </p:blipFill>
        <p:spPr>
          <a:xfrm rot="441893" flipH="1">
            <a:off x="13914718" y="6158512"/>
            <a:ext cx="2529986" cy="33883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Rectangle 17"/>
          <p:cNvSpPr/>
          <p:nvPr/>
        </p:nvSpPr>
        <p:spPr>
          <a:xfrm>
            <a:off x="975821" y="677419"/>
            <a:ext cx="9692179" cy="969496"/>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8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3800" kern="0">
                <a:solidFill>
                  <a:srgbClr val="C00000"/>
                </a:solidFill>
                <a:latin typeface="Arial"/>
                <a:ea typeface="Dotum" panose="020B0600000101010101" pitchFamily="34" charset="-127"/>
                <a:cs typeface="Times New Roman" panose="02020603050405020304" pitchFamily="18" charset="0"/>
                <a:sym typeface="Arial"/>
              </a:rPr>
              <a:t>:</a:t>
            </a:r>
            <a:r>
              <a:rPr lang="en-US" sz="3800" ker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en-US" sz="3800" kern="0">
                <a:solidFill>
                  <a:srgbClr val="000000"/>
                </a:solidFill>
                <a:latin typeface="Arial"/>
                <a:cs typeface="Arial"/>
                <a:sym typeface="Arial"/>
              </a:rPr>
              <a:t>Quan sát Hình 68 và so sánh</a:t>
            </a:r>
            <a:r>
              <a:rPr lang="en-US" sz="3800" kern="0" smtClean="0">
                <a:solidFill>
                  <a:srgbClr val="000000"/>
                </a:solidFill>
                <a:latin typeface="Arial"/>
                <a:cs typeface="Arial"/>
                <a:sym typeface="Arial"/>
              </a:rPr>
              <a:t>:</a:t>
            </a:r>
          </a:p>
        </p:txBody>
      </p:sp>
      <p:sp>
        <p:nvSpPr>
          <p:cNvPr id="19" name="Rectangle 18"/>
          <p:cNvSpPr/>
          <p:nvPr/>
        </p:nvSpPr>
        <p:spPr>
          <a:xfrm>
            <a:off x="4354975" y="6221050"/>
            <a:ext cx="1827965" cy="969496"/>
          </a:xfrm>
          <a:prstGeom prst="rect">
            <a:avLst/>
          </a:prstGeom>
        </p:spPr>
        <p:txBody>
          <a:bodyPr wrap="square">
            <a:spAutoFit/>
          </a:bodyPr>
          <a:lstStyle/>
          <a:p>
            <a:pPr algn="just">
              <a:lnSpc>
                <a:spcPct val="150000"/>
              </a:lnSpc>
              <a:spcBef>
                <a:spcPts val="300"/>
              </a:spcBef>
              <a:spcAft>
                <a:spcPts val="300"/>
              </a:spcAft>
            </a:pPr>
            <a:r>
              <a:rPr lang="en-US" sz="3800">
                <a:latin typeface="Arial" panose="020B0604020202020204" pitchFamily="34" charset="0"/>
                <a:ea typeface="Dotum" panose="020B0600000101010101" pitchFamily="34" charset="-127"/>
                <a:cs typeface="Arial" panose="020B0604020202020204" pitchFamily="34" charset="0"/>
              </a:rPr>
              <a:t>Ta có</a:t>
            </a:r>
            <a:r>
              <a:rPr lang="en-US" sz="3800" smtClean="0">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rot="6536692">
            <a:off x="1019711" y="8086966"/>
            <a:ext cx="1248831" cy="2367868"/>
          </a:xfrm>
          <a:prstGeom prst="rect">
            <a:avLst/>
          </a:prstGeom>
        </p:spPr>
      </p:pic>
      <p:sp>
        <p:nvSpPr>
          <p:cNvPr id="22" name="Right Arrow 21"/>
          <p:cNvSpPr/>
          <p:nvPr/>
        </p:nvSpPr>
        <p:spPr>
          <a:xfrm>
            <a:off x="3481828" y="6454270"/>
            <a:ext cx="646787" cy="685085"/>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8085359" y="1562100"/>
            <a:ext cx="9441080" cy="408508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676210" y="3771900"/>
                <a:ext cx="4342792" cy="932819"/>
              </a:xfrm>
              <a:prstGeom prst="rect">
                <a:avLst/>
              </a:prstGeom>
            </p:spPr>
            <p:txBody>
              <a:bodyPr wrap="none">
                <a:spAutoFit/>
              </a:bodyPr>
              <a:lstStyle/>
              <a:p>
                <a:pPr lvl="0" algn="just" defTabSz="1828800">
                  <a:lnSpc>
                    <a:spcPct val="150000"/>
                  </a:lnSpc>
                  <a:buClr>
                    <a:srgbClr val="C00000"/>
                  </a:buClr>
                  <a:defRPr/>
                </a:pPr>
                <a:r>
                  <a:rPr lang="en-US" sz="3800" kern="0">
                    <a:solidFill>
                      <a:srgbClr val="000000"/>
                    </a:solidFill>
                    <a:latin typeface="Arial"/>
                    <a:cs typeface="Arial"/>
                    <a:sym typeface="Arial"/>
                  </a:rPr>
                  <a:t>b</a:t>
                </a:r>
                <a:r>
                  <a:rPr lang="en-US" sz="3800" kern="0" smtClean="0">
                    <a:solidFill>
                      <a:srgbClr val="000000"/>
                    </a:solidFill>
                    <a:latin typeface="Arial"/>
                    <a:cs typeface="Arial"/>
                    <a:sym typeface="Arial"/>
                  </a:rPr>
                  <a:t>) </a:t>
                </a:r>
                <a:r>
                  <a:rPr lang="en-US" sz="3800" kern="0">
                    <a:solidFill>
                      <a:srgbClr val="000000"/>
                    </a:solidFill>
                    <a:latin typeface="Arial"/>
                    <a:cs typeface="Arial"/>
                    <a:sym typeface="Arial"/>
                  </a:rPr>
                  <a:t>Các </a:t>
                </a:r>
                <a:r>
                  <a:rPr lang="en-US" sz="3800" kern="0" smtClean="0">
                    <a:solidFill>
                      <a:srgbClr val="000000"/>
                    </a:solidFill>
                    <a:latin typeface="Arial"/>
                    <a:cs typeface="Arial"/>
                    <a:sym typeface="Arial"/>
                  </a:rPr>
                  <a:t>góc </a:t>
                </a:r>
                <a14:m>
                  <m:oMath xmlns:m="http://schemas.openxmlformats.org/officeDocument/2006/math">
                    <m:acc>
                      <m:accPr>
                        <m: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accPr>
                      <m:e>
                        <m:r>
                          <a:rPr lang="vi-VN" sz="3800" i="1">
                            <a:latin typeface="Cambria Math" panose="02040503050406030204" pitchFamily="18" charset="0"/>
                            <a:ea typeface="Dotum" panose="020B0600000101010101" pitchFamily="34" charset="-127"/>
                            <a:cs typeface="Times New Roman" panose="02020603050405020304" pitchFamily="18" charset="0"/>
                          </a:rPr>
                          <m:t>𝐴</m:t>
                        </m:r>
                        <m:r>
                          <a:rPr lang="vi-VN" sz="3800" i="1">
                            <a:latin typeface="Cambria Math" panose="02040503050406030204" pitchFamily="18" charset="0"/>
                            <a:ea typeface="Dotum" panose="020B0600000101010101" pitchFamily="34" charset="-127"/>
                            <a:cs typeface="Times New Roman" panose="02020603050405020304" pitchFamily="18" charset="0"/>
                          </a:rPr>
                          <m:t>′</m:t>
                        </m:r>
                      </m:e>
                    </m:acc>
                  </m:oMath>
                </a14:m>
                <a:r>
                  <a:rPr lang="en-US" sz="3800" kern="0" smtClean="0">
                    <a:solidFill>
                      <a:srgbClr val="000000"/>
                    </a:solidFill>
                    <a:latin typeface="Arial"/>
                    <a:cs typeface="Arial"/>
                    <a:sym typeface="Arial"/>
                  </a:rPr>
                  <a:t> và </a:t>
                </a:r>
                <a14:m>
                  <m:oMath xmlns:m="http://schemas.openxmlformats.org/officeDocument/2006/math">
                    <m:acc>
                      <m:accPr>
                        <m: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accPr>
                      <m:e>
                        <m:r>
                          <a:rPr lang="vi-VN" sz="3800" i="1">
                            <a:latin typeface="Cambria Math" panose="02040503050406030204" pitchFamily="18" charset="0"/>
                            <a:ea typeface="Dotum" panose="020B0600000101010101" pitchFamily="34" charset="-127"/>
                            <a:cs typeface="Times New Roman" panose="02020603050405020304" pitchFamily="18" charset="0"/>
                          </a:rPr>
                          <m:t>𝐴</m:t>
                        </m:r>
                      </m:e>
                    </m:acc>
                  </m:oMath>
                </a14:m>
                <a:r>
                  <a:rPr lang="en-US" sz="3800" kern="0" smtClean="0">
                    <a:solidFill>
                      <a:srgbClr val="000000"/>
                    </a:solidFill>
                    <a:latin typeface="Arial"/>
                    <a:cs typeface="Arial"/>
                    <a:sym typeface="Arial"/>
                  </a:rPr>
                  <a:t> </a:t>
                </a:r>
                <a:endParaRPr lang="en-US" sz="3800" kern="0">
                  <a:solidFill>
                    <a:srgbClr val="000000"/>
                  </a:solidFill>
                  <a:latin typeface="Arial"/>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1676210" y="3771900"/>
                <a:ext cx="4342792" cy="932819"/>
              </a:xfrm>
              <a:prstGeom prst="rect">
                <a:avLst/>
              </a:prstGeom>
              <a:blipFill>
                <a:blip r:embed="rId7"/>
                <a:stretch>
                  <a:fillRect l="-4635" b="-25490"/>
                </a:stretch>
              </a:blipFill>
            </p:spPr>
            <p:txBody>
              <a:bodyPr/>
              <a:lstStyle/>
              <a:p>
                <a:r>
                  <a:rPr lang="en-US">
                    <a:noFill/>
                  </a:rPr>
                  <a:t> </a:t>
                </a:r>
              </a:p>
            </p:txBody>
          </p:sp>
        </mc:Fallback>
      </mc:AlternateContent>
      <p:grpSp>
        <p:nvGrpSpPr>
          <p:cNvPr id="16" name="Group 15"/>
          <p:cNvGrpSpPr/>
          <p:nvPr/>
        </p:nvGrpSpPr>
        <p:grpSpPr>
          <a:xfrm>
            <a:off x="1676400" y="2079297"/>
            <a:ext cx="5339858" cy="1235403"/>
            <a:chOff x="7753234" y="4473945"/>
            <a:chExt cx="5339858" cy="1235403"/>
          </a:xfrm>
        </p:grpSpPr>
        <mc:AlternateContent xmlns:mc="http://schemas.openxmlformats.org/markup-compatibility/2006" xmlns:a14="http://schemas.microsoft.com/office/drawing/2010/main">
          <mc:Choice Requires="a14">
            <p:sp>
              <p:nvSpPr>
                <p:cNvPr id="20" name="Rectangle 19"/>
                <p:cNvSpPr/>
                <p:nvPr/>
              </p:nvSpPr>
              <p:spPr>
                <a:xfrm>
                  <a:off x="10416783" y="4473945"/>
                  <a:ext cx="2676309" cy="12354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m:t>
                            </m:r>
                          </m:den>
                        </m:f>
                        <m:r>
                          <m:rPr>
                            <m:sty m:val="p"/>
                          </m:rPr>
                          <a:rPr lang="en-US" sz="3800" b="0" i="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v</m:t>
                        </m:r>
                        <m:r>
                          <a:rPr lang="en-US" sz="3800" b="0" i="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à</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3800"/>
                </a:p>
              </p:txBody>
            </p:sp>
          </mc:Choice>
          <mc:Fallback xmlns="">
            <p:sp>
              <p:nvSpPr>
                <p:cNvPr id="20" name="Rectangle 19"/>
                <p:cNvSpPr>
                  <a:spLocks noRot="1" noChangeAspect="1" noMove="1" noResize="1" noEditPoints="1" noAdjustHandles="1" noChangeArrowheads="1" noChangeShapeType="1" noTextEdit="1"/>
                </p:cNvSpPr>
                <p:nvPr/>
              </p:nvSpPr>
              <p:spPr>
                <a:xfrm>
                  <a:off x="10416783" y="4473945"/>
                  <a:ext cx="2676309" cy="1235403"/>
                </a:xfrm>
                <a:prstGeom prst="rect">
                  <a:avLst/>
                </a:prstGeom>
                <a:blipFill>
                  <a:blip r:embed="rId8"/>
                  <a:stretch>
                    <a:fillRect/>
                  </a:stretch>
                </a:blipFill>
              </p:spPr>
              <p:txBody>
                <a:bodyPr/>
                <a:lstStyle/>
                <a:p>
                  <a:r>
                    <a:rPr lang="en-US">
                      <a:noFill/>
                    </a:rPr>
                    <a:t> </a:t>
                  </a:r>
                </a:p>
              </p:txBody>
            </p:sp>
          </mc:Fallback>
        </mc:AlternateContent>
        <p:sp>
          <p:nvSpPr>
            <p:cNvPr id="23" name="Rectangle 22"/>
            <p:cNvSpPr/>
            <p:nvPr/>
          </p:nvSpPr>
          <p:spPr>
            <a:xfrm>
              <a:off x="7753234" y="4635669"/>
              <a:ext cx="2781531" cy="861133"/>
            </a:xfrm>
            <a:prstGeom prst="rect">
              <a:avLst/>
            </a:prstGeom>
          </p:spPr>
          <p:txBody>
            <a:bodyPr wrap="none">
              <a:spAutoFit/>
            </a:bodyPr>
            <a:lstStyle/>
            <a:p>
              <a:pPr lvl="0" algn="just" defTabSz="1828800">
                <a:lnSpc>
                  <a:spcPct val="150000"/>
                </a:lnSpc>
                <a:buClr>
                  <a:srgbClr val="C00000"/>
                </a:buClr>
                <a:defRPr/>
              </a:pPr>
              <a:r>
                <a:rPr lang="en-US" sz="3800" kern="0">
                  <a:solidFill>
                    <a:srgbClr val="000000"/>
                  </a:solidFill>
                  <a:latin typeface="Arial"/>
                  <a:cs typeface="Arial"/>
                  <a:sym typeface="Arial"/>
                </a:rPr>
                <a:t>a) Các tỉ số </a:t>
              </a:r>
            </a:p>
          </p:txBody>
        </p:sp>
      </p:grpSp>
      <mc:AlternateContent xmlns:mc="http://schemas.openxmlformats.org/markup-compatibility/2006" xmlns:a14="http://schemas.microsoft.com/office/drawing/2010/main">
        <mc:Choice Requires="a14">
          <p:sp>
            <p:nvSpPr>
              <p:cNvPr id="6" name="Rectangle 5"/>
              <p:cNvSpPr/>
              <p:nvPr/>
            </p:nvSpPr>
            <p:spPr>
              <a:xfrm>
                <a:off x="5180904" y="4941347"/>
                <a:ext cx="9144000" cy="4697953"/>
              </a:xfrm>
              <a:prstGeom prst="rect">
                <a:avLst/>
              </a:prstGeom>
            </p:spPr>
            <p:txBody>
              <a:bodyPr>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eqArrPr>
                            <m:e>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&amp;</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m:t>
                                  </m:r>
                                </m:den>
                              </m:f>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2,4</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5</m:t>
                                  </m:r>
                                </m:den>
                              </m:f>
                            </m:e>
                            <m:e>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&amp;</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𝐴𝐶</m:t>
                                  </m:r>
                                </m:den>
                              </m:f>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5</m:t>
                                  </m:r>
                                </m:den>
                              </m:f>
                            </m:e>
                          </m:eqArr>
                        </m:e>
                      </m:d>
                      <m:r>
                        <a:rPr lang="en-US" sz="3800" i="1">
                          <a:solidFill>
                            <a:prstClr val="black"/>
                          </a:solidFill>
                          <a:latin typeface="Cambria Math" panose="02040503050406030204" pitchFamily="18" charset="0"/>
                          <a:ea typeface="Dotum" panose="020B0600000101010101" pitchFamily="34" charset="-127"/>
                          <a:cs typeface="Cambria Math" panose="020405030504060302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𝐵</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m:t>
                          </m:r>
                        </m:den>
                      </m:f>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300"/>
                  </a:spcBef>
                  <a:spcAft>
                    <a:spcPts val="300"/>
                  </a:spcAft>
                </a:pPr>
                <a:r>
                  <a:rPr lang="en-US" sz="3800" smtClean="0">
                    <a:solidFill>
                      <a:prstClr val="black"/>
                    </a:solidFill>
                    <a:ea typeface="Dotum" panose="020B0600000101010101" pitchFamily="34" charset="-127"/>
                    <a:cs typeface="Times New Roman" panose="02020603050405020304" pitchFamily="18" charset="0"/>
                  </a:rPr>
                  <a:t>	</a:t>
                </a:r>
                <a14:m>
                  <m:oMath xmlns:m="http://schemas.openxmlformats.org/officeDocument/2006/math">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e>
                    </m:acc>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acc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e>
                    </m:acc>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=13</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5</m:t>
                        </m:r>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sup>
                    </m:sSup>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180904" y="4941347"/>
                <a:ext cx="9144000" cy="4697953"/>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49506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up)">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barn(inVertical)">
                                      <p:cBhvr>
                                        <p:cTn id="4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95300" y="262690"/>
            <a:ext cx="17297400" cy="9753600"/>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Rectangle 1"/>
          <p:cNvSpPr>
            <a:spLocks noChangeArrowheads="1"/>
          </p:cNvSpPr>
          <p:nvPr/>
        </p:nvSpPr>
        <p:spPr bwMode="auto">
          <a:xfrm>
            <a:off x="1165585" y="2236486"/>
            <a:ext cx="15956826" cy="290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50000"/>
              </a:lnSpc>
              <a:spcBef>
                <a:spcPts val="0"/>
              </a:spcBef>
              <a:spcAft>
                <a:spcPts val="0"/>
              </a:spcAft>
              <a:defRPr/>
            </a:pPr>
            <a:r>
              <a:rPr lang="vi-VN" sz="4100" kern="0">
                <a:solidFill>
                  <a:srgbClr val="000000"/>
                </a:solidFill>
                <a:latin typeface="Arial"/>
                <a:cs typeface="Arial"/>
                <a:sym typeface="Arial"/>
              </a:rPr>
              <a:t>Nếu hai cạnh của tam giác này tỉ lệ với hai cạnh của tam giác kia và hai góc tạo bởi các cặp cạnh đó bằng nhau thì hai tam giác đó đồng dạng.</a:t>
            </a:r>
          </a:p>
        </p:txBody>
      </p:sp>
      <p:sp>
        <p:nvSpPr>
          <p:cNvPr id="13" name="Rectangle 12"/>
          <p:cNvSpPr/>
          <p:nvPr/>
        </p:nvSpPr>
        <p:spPr>
          <a:xfrm>
            <a:off x="7580909" y="991570"/>
            <a:ext cx="3126177" cy="1246495"/>
          </a:xfrm>
          <a:prstGeom prst="rect">
            <a:avLst/>
          </a:prstGeom>
        </p:spPr>
        <p:txBody>
          <a:bodyPr wrap="none">
            <a:spAutoFit/>
          </a:bodyPr>
          <a:lstStyle/>
          <a:p>
            <a:pPr lvl="0" algn="ctr">
              <a:defRPr/>
            </a:pPr>
            <a:r>
              <a:rPr lang="en-US" sz="7500" b="1">
                <a:solidFill>
                  <a:srgbClr val="C00000"/>
                </a:solidFill>
                <a:latin typeface="Arial"/>
                <a:cs typeface="Arial" panose="020B0604020202020204" pitchFamily="34" charset="0"/>
                <a:sym typeface="Arial"/>
              </a:rPr>
              <a:t>Định lí</a:t>
            </a:r>
            <a:endParaRPr lang="en-US" sz="7500" b="1" dirty="0">
              <a:solidFill>
                <a:srgbClr val="C00000"/>
              </a:solidFill>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194538882"/>
                  </p:ext>
                </p:extLst>
              </p:nvPr>
            </p:nvGraphicFramePr>
            <p:xfrm>
              <a:off x="2490315" y="5565096"/>
              <a:ext cx="8514702" cy="3677222"/>
            </p:xfrm>
            <a:graphic>
              <a:graphicData uri="http://schemas.openxmlformats.org/drawingml/2006/table">
                <a:tbl>
                  <a:tblPr firstRow="1" firstCol="1" bandRow="1"/>
                  <a:tblGrid>
                    <a:gridCol w="1258799">
                      <a:extLst>
                        <a:ext uri="{9D8B030D-6E8A-4147-A177-3AD203B41FA5}">
                          <a16:colId xmlns:a16="http://schemas.microsoft.com/office/drawing/2014/main" val="418820096"/>
                        </a:ext>
                      </a:extLst>
                    </a:gridCol>
                    <a:gridCol w="7255903">
                      <a:extLst>
                        <a:ext uri="{9D8B030D-6E8A-4147-A177-3AD203B41FA5}">
                          <a16:colId xmlns:a16="http://schemas.microsoft.com/office/drawing/2014/main" val="3314505743"/>
                        </a:ext>
                      </a:extLst>
                    </a:gridCol>
                  </a:tblGrid>
                  <a:tr h="2555305">
                    <a:tc>
                      <a:txBody>
                        <a:bodyPr/>
                        <a:lstStyle/>
                        <a:p>
                          <a:pPr algn="ctr">
                            <a:lnSpc>
                              <a:spcPct val="150000"/>
                            </a:lnSpc>
                            <a:spcBef>
                              <a:spcPts val="0"/>
                            </a:spcBef>
                            <a:spcAft>
                              <a:spcPts val="0"/>
                            </a:spcAft>
                          </a:pPr>
                          <a:r>
                            <a:rPr lang="da-DK" sz="3900">
                              <a:solidFill>
                                <a:schemeClr val="bg1">
                                  <a:lumMod val="10000"/>
                                </a:schemeClr>
                              </a:solidFill>
                              <a:effectLst/>
                              <a:latin typeface="Arial" panose="020B0604020202020204" pitchFamily="34" charset="0"/>
                              <a:ea typeface="Dotum" panose="020B0600000101010101" pitchFamily="34" charset="-127"/>
                              <a:cs typeface="Arial" panose="020B0604020202020204" pitchFamily="34" charset="0"/>
                            </a:rPr>
                            <a:t>GT</a:t>
                          </a:r>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𝛥</m:t>
                                </m:r>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𝛥</m:t>
                                </m:r>
                                <m:sSup>
                                  <m:sSupPr>
                                    <m:ctrlPr>
                                      <a:rPr lang="en-US" sz="40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4000" i="1" smtClean="0">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𝐴𝐶</m:t>
                                    </m:r>
                                  </m:den>
                                </m:f>
                                <m:r>
                                  <a:rPr lang="en-US" sz="4000" i="1">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4000" i="1" smtClean="0">
                            <a:effectLst/>
                            <a:latin typeface="Cambria Math" panose="02040503050406030204" pitchFamily="18" charset="0"/>
                            <a:ea typeface="Dotum" panose="020B0600000101010101" pitchFamily="34" charset="-127"/>
                            <a:cs typeface="Times New Roman" panose="02020603050405020304" pitchFamily="18" charset="0"/>
                          </a:endParaRPr>
                        </a:p>
                        <a:p>
                          <a:pPr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4000" i="1">
                                        <a:effectLst/>
                                        <a:latin typeface="Cambria Math" panose="02040503050406030204" pitchFamily="18" charset="0"/>
                                        <a:ea typeface="Dotum" panose="020B0600000101010101" pitchFamily="34" charset="-127"/>
                                      </a:rPr>
                                      <m:t>′</m:t>
                                    </m:r>
                                  </m:e>
                                </m:acc>
                                <m:r>
                                  <a:rPr lang="en-US" sz="4000" b="0" i="1" smtClean="0">
                                    <a:effectLst/>
                                    <a:latin typeface="Cambria Math" panose="02040503050406030204" pitchFamily="18" charset="0"/>
                                    <a:ea typeface="Dotum" panose="020B0600000101010101" pitchFamily="34" charset="-127"/>
                                  </a:rPr>
                                  <m:t>=</m:t>
                                </m:r>
                                <m:acc>
                                  <m:accPr>
                                    <m:chr m:val="̂"/>
                                    <m:ctrlPr>
                                      <a:rPr lang="en-US" sz="3600" i="1" smtClean="0">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3600" i="1">
                                        <a:effectLst/>
                                        <a:latin typeface="Cambria Math" panose="02040503050406030204" pitchFamily="18" charset="0"/>
                                        <a:ea typeface="Dotum" panose="020B0600000101010101" pitchFamily="34" charset="-127"/>
                                        <a:cs typeface="Times New Roman" panose="02020603050405020304" pitchFamily="18" charset="0"/>
                                      </a:rPr>
                                      <m:t>𝐴</m:t>
                                    </m:r>
                                  </m:e>
                                </m:acc>
                              </m:oMath>
                            </m:oMathPara>
                          </a14:m>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490746"/>
                      </a:ext>
                    </a:extLst>
                  </a:tr>
                  <a:tr h="825482">
                    <a:tc>
                      <a:txBody>
                        <a:bodyPr/>
                        <a:lstStyle/>
                        <a:p>
                          <a:pPr algn="ctr">
                            <a:lnSpc>
                              <a:spcPct val="150000"/>
                            </a:lnSpc>
                            <a:spcBef>
                              <a:spcPts val="0"/>
                            </a:spcBef>
                            <a:spcAft>
                              <a:spcPts val="0"/>
                            </a:spcAft>
                          </a:pPr>
                          <a:r>
                            <a:rPr lang="da-DK" sz="3900">
                              <a:solidFill>
                                <a:schemeClr val="bg1">
                                  <a:lumMod val="10000"/>
                                </a:schemeClr>
                              </a:solidFill>
                              <a:effectLst/>
                              <a:latin typeface="Arial" panose="020B0604020202020204" pitchFamily="34" charset="0"/>
                              <a:ea typeface="Dotum" panose="020B0600000101010101" pitchFamily="34" charset="-127"/>
                              <a:cs typeface="Arial" panose="020B0604020202020204" pitchFamily="34" charset="0"/>
                            </a:rPr>
                            <a:t>KL</a:t>
                          </a:r>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14:m>
                            <m:oMath xmlns:m="http://schemas.openxmlformats.org/officeDocument/2006/math">
                              <m:r>
                                <a:rPr lang="da-DK" sz="3900" i="1" smtClean="0">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3900" b="0" i="1" smtClean="0">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 </m:t>
                              </m:r>
                              <m:r>
                                <a:rPr lang="iu-Cans-CA" sz="3900" i="1" kern="0" smtClean="0">
                                  <a:solidFill>
                                    <a:schemeClr val="bg1">
                                      <a:lumMod val="10000"/>
                                    </a:schemeClr>
                                  </a:solidFill>
                                  <a:latin typeface="Cambria Math" panose="02040503050406030204" pitchFamily="18" charset="0"/>
                                  <a:cs typeface="Arial"/>
                                  <a:sym typeface="Arial"/>
                                </a:rPr>
                                <m:t>ᔕ</m:t>
                              </m:r>
                              <m:r>
                                <a:rPr lang="en-US" sz="3900" b="0" i="1" kern="0" smtClean="0">
                                  <a:solidFill>
                                    <a:schemeClr val="bg1">
                                      <a:lumMod val="10000"/>
                                    </a:schemeClr>
                                  </a:solidFill>
                                  <a:latin typeface="Cambria Math" panose="02040503050406030204" pitchFamily="18" charset="0"/>
                                  <a:cs typeface="Arial"/>
                                  <a:sym typeface="Arial"/>
                                </a:rPr>
                                <m:t> </m:t>
                              </m:r>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da-DK" sz="3900" i="1">
                                  <a:solidFill>
                                    <a:schemeClr val="bg1">
                                      <a:lumMod val="10000"/>
                                    </a:schemeClr>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da-DK" sz="3900">
                              <a:solidFill>
                                <a:schemeClr val="bg1">
                                  <a:lumMod val="10000"/>
                                </a:schemeClr>
                              </a:solidFill>
                              <a:effectLst/>
                              <a:latin typeface="Arial" panose="020B0604020202020204" pitchFamily="34" charset="0"/>
                              <a:ea typeface="Dotum" panose="020B0600000101010101" pitchFamily="34" charset="-127"/>
                              <a:cs typeface="Arial" panose="020B0604020202020204" pitchFamily="34" charset="0"/>
                            </a:rPr>
                            <a:t> </a:t>
                          </a:r>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40087952"/>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194538882"/>
                  </p:ext>
                </p:extLst>
              </p:nvPr>
            </p:nvGraphicFramePr>
            <p:xfrm>
              <a:off x="2490315" y="5565096"/>
              <a:ext cx="8514702" cy="3611164"/>
            </p:xfrm>
            <a:graphic>
              <a:graphicData uri="http://schemas.openxmlformats.org/drawingml/2006/table">
                <a:tbl>
                  <a:tblPr firstRow="1" firstCol="1" bandRow="1"/>
                  <a:tblGrid>
                    <a:gridCol w="1258799">
                      <a:extLst>
                        <a:ext uri="{9D8B030D-6E8A-4147-A177-3AD203B41FA5}">
                          <a16:colId xmlns:a16="http://schemas.microsoft.com/office/drawing/2014/main" val="418820096"/>
                        </a:ext>
                      </a:extLst>
                    </a:gridCol>
                    <a:gridCol w="7255903">
                      <a:extLst>
                        <a:ext uri="{9D8B030D-6E8A-4147-A177-3AD203B41FA5}">
                          <a16:colId xmlns:a16="http://schemas.microsoft.com/office/drawing/2014/main" val="3314505743"/>
                        </a:ext>
                      </a:extLst>
                    </a:gridCol>
                  </a:tblGrid>
                  <a:tr h="2785682">
                    <a:tc>
                      <a:txBody>
                        <a:bodyPr/>
                        <a:lstStyle/>
                        <a:p>
                          <a:pPr algn="ctr">
                            <a:lnSpc>
                              <a:spcPct val="150000"/>
                            </a:lnSpc>
                            <a:spcBef>
                              <a:spcPts val="0"/>
                            </a:spcBef>
                            <a:spcAft>
                              <a:spcPts val="0"/>
                            </a:spcAft>
                          </a:pPr>
                          <a:r>
                            <a:rPr lang="da-DK" sz="3900">
                              <a:solidFill>
                                <a:schemeClr val="bg1">
                                  <a:lumMod val="10000"/>
                                </a:schemeClr>
                              </a:solidFill>
                              <a:effectLst/>
                              <a:latin typeface="Arial" panose="020B0604020202020204" pitchFamily="34" charset="0"/>
                              <a:ea typeface="Dotum" panose="020B0600000101010101" pitchFamily="34" charset="-127"/>
                              <a:cs typeface="Arial" panose="020B0604020202020204" pitchFamily="34" charset="0"/>
                            </a:rPr>
                            <a:t>GT</a:t>
                          </a:r>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17380" r="-84" b="-39301"/>
                          </a:stretch>
                        </a:blipFill>
                      </a:tcPr>
                    </a:tc>
                    <a:extLst>
                      <a:ext uri="{0D108BD9-81ED-4DB2-BD59-A6C34878D82A}">
                        <a16:rowId xmlns:a16="http://schemas.microsoft.com/office/drawing/2014/main" val="2999490746"/>
                      </a:ext>
                    </a:extLst>
                  </a:tr>
                  <a:tr h="825482">
                    <a:tc>
                      <a:txBody>
                        <a:bodyPr/>
                        <a:lstStyle/>
                        <a:p>
                          <a:pPr algn="ctr">
                            <a:lnSpc>
                              <a:spcPct val="150000"/>
                            </a:lnSpc>
                            <a:spcBef>
                              <a:spcPts val="0"/>
                            </a:spcBef>
                            <a:spcAft>
                              <a:spcPts val="0"/>
                            </a:spcAft>
                          </a:pPr>
                          <a:r>
                            <a:rPr lang="da-DK" sz="3900">
                              <a:solidFill>
                                <a:schemeClr val="bg1">
                                  <a:lumMod val="10000"/>
                                </a:schemeClr>
                              </a:solidFill>
                              <a:effectLst/>
                              <a:latin typeface="Arial" panose="020B0604020202020204" pitchFamily="34" charset="0"/>
                              <a:ea typeface="Dotum" panose="020B0600000101010101" pitchFamily="34" charset="-127"/>
                              <a:cs typeface="Arial" panose="020B0604020202020204" pitchFamily="34" charset="0"/>
                            </a:rPr>
                            <a:t>KL</a:t>
                          </a:r>
                          <a:endParaRPr lang="en-US" sz="39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blipFill>
                          <a:blip r:embed="rId6"/>
                          <a:stretch>
                            <a:fillRect l="-17380" t="-336765" r="-84" b="-32353"/>
                          </a:stretch>
                        </a:blipFill>
                      </a:tcPr>
                    </a:tc>
                    <a:extLst>
                      <a:ext uri="{0D108BD9-81ED-4DB2-BD59-A6C34878D82A}">
                        <a16:rowId xmlns:a16="http://schemas.microsoft.com/office/drawing/2014/main" val="2040087952"/>
                      </a:ext>
                    </a:extLst>
                  </a:tr>
                </a:tbl>
              </a:graphicData>
            </a:graphic>
          </p:graphicFrame>
        </mc:Fallback>
      </mc:AlternateContent>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40000"/>
                    </a14:imgEffect>
                  </a14:imgLayer>
                </a14:imgProps>
              </a:ext>
            </a:extLst>
          </a:blip>
          <a:stretch>
            <a:fillRect/>
          </a:stretch>
        </p:blipFill>
        <p:spPr>
          <a:xfrm>
            <a:off x="12268199" y="4533900"/>
            <a:ext cx="2965120" cy="4642360"/>
          </a:xfrm>
          <a:prstGeom prst="rect">
            <a:avLst/>
          </a:prstGeom>
        </p:spPr>
      </p:pic>
    </p:spTree>
    <p:extLst>
      <p:ext uri="{BB962C8B-B14F-4D97-AF65-F5344CB8AC3E}">
        <p14:creationId xmlns:p14="http://schemas.microsoft.com/office/powerpoint/2010/main" val="15240358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5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2" name="Rectangle 11"/>
          <p:cNvSpPr/>
          <p:nvPr/>
        </p:nvSpPr>
        <p:spPr>
          <a:xfrm>
            <a:off x="1166451" y="754531"/>
            <a:ext cx="32399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Chứng </a:t>
            </a:r>
            <a:r>
              <a:rPr kumimoji="0" lang="en-US"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minh:</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5759115" y="1150055"/>
                <a:ext cx="11919285" cy="8108245"/>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Trường hợp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1"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t> </a:t>
                </a:r>
                <a14:m>
                  <m:oMath xmlns:m="http://schemas.openxmlformats.org/officeDocument/2006/math">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𝐴𝐵</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Khi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đó: </a:t>
                </a:r>
                <a14:m>
                  <m:oMath xmlns:m="http://schemas.openxmlformats.org/officeDocument/2006/math">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𝐴𝐵</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acc>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e>
                    </m:acc>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Suy ra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𝐴𝐵𝐶</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36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t>g</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Vậy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p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e>
                      <m:sup>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p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𝐵</m:t>
                        </m:r>
                      </m:e>
                      <m:sup>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p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𝐶</m:t>
                        </m:r>
                      </m:e>
                      <m:sup>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r>
                      <a:rPr kumimoji="0" lang="iu-Cans-CA" sz="3600" b="0" i="1" u="none" strike="noStrike" kern="0" cap="none" spc="0" normalizeH="0" baseline="0" noProof="0">
                        <a:ln>
                          <a:noFill/>
                        </a:ln>
                        <a:solidFill>
                          <a:prstClr val="black"/>
                        </a:solidFill>
                        <a:effectLst/>
                        <a:uLnTx/>
                        <a:uFillTx/>
                        <a:latin typeface="Cambria Math" panose="02040503050406030204" pitchFamily="18" charset="0"/>
                        <a:ea typeface="+mn-ea"/>
                        <a:cs typeface="Arial"/>
                        <a:sym typeface="Arial"/>
                      </a:rPr>
                      <m:t>ᔕ</m:t>
                    </m:r>
                    <m:r>
                      <a:rPr kumimoji="0" lang="en-US" sz="3600" b="0" i="1" u="none" strike="noStrike" kern="0" cap="none" spc="0" normalizeH="0" baseline="0" noProof="0">
                        <a:ln>
                          <a:noFill/>
                        </a:ln>
                        <a:solidFill>
                          <a:prstClr val="black"/>
                        </a:solidFill>
                        <a:effectLst/>
                        <a:uLnTx/>
                        <a:uFillTx/>
                        <a:latin typeface="Cambria Math" panose="02040503050406030204" pitchFamily="18" charset="0"/>
                        <a:ea typeface="+mn-ea"/>
                        <a:cs typeface="Arial"/>
                        <a:sym typeface="Arial"/>
                      </a:rPr>
                      <m:t> </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Calibri"/>
                    <a:ea typeface="Dotum" panose="020B0600000101010101" pitchFamily="34" charset="-127"/>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Calibri"/>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Trường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hợp </a:t>
                </a:r>
                <a:r>
                  <a:rPr kumimoji="0" lang="en-US" sz="3600" b="1"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t>2</a:t>
                </a: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1"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t>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𝐴𝐵</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Trên tia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lấy điểm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thoả mãn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𝐴𝐵</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Trên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tia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lấy điểm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thoả mãn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𝐴𝐶</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(Hình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69).</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 hai tam giác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𝐴𝐵𝐶</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𝑀𝑁</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có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𝐴𝐵</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up>
                    </m:s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𝐴𝐶</m:t>
                    </m:r>
                    <m:r>
                      <m:rPr>
                        <m:nor/>
                      </m:rP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m:t> =</m:t>
                    </m:r>
                    <m:r>
                      <m:rPr>
                        <m:nor/>
                      </m:rP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m:t> </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𝑁</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36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acc>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e>
                    </m:acc>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suy ra </a:t>
                </a:r>
                <a14:m>
                  <m:oMath xmlns:m="http://schemas.openxmlformats.org/officeDocument/2006/math">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𝐴𝐵𝐶</m:t>
                    </m:r>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𝑀𝑁</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759115" y="1150055"/>
                <a:ext cx="11919285" cy="8108245"/>
              </a:xfrm>
              <a:prstGeom prst="rect">
                <a:avLst/>
              </a:prstGeom>
              <a:blipFill>
                <a:blip r:embed="rId4"/>
                <a:stretch>
                  <a:fillRect l="-1586" b="-376"/>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1033408" y="2096959"/>
            <a:ext cx="4157638" cy="7109967"/>
          </a:xfrm>
          <a:prstGeom prst="rect">
            <a:avLst/>
          </a:prstGeom>
        </p:spPr>
      </p:pic>
      <p:pic>
        <p:nvPicPr>
          <p:cNvPr id="4" name="Picture 3"/>
          <p:cNvPicPr>
            <a:picLocks noChangeAspect="1"/>
          </p:cNvPicPr>
          <p:nvPr/>
        </p:nvPicPr>
        <p:blipFill>
          <a:blip r:embed="rId7"/>
          <a:stretch>
            <a:fillRect/>
          </a:stretch>
        </p:blipFill>
        <p:spPr>
          <a:xfrm rot="13763421">
            <a:off x="15934372" y="519262"/>
            <a:ext cx="1182727" cy="1365622"/>
          </a:xfrm>
          <a:prstGeom prst="rect">
            <a:avLst/>
          </a:prstGeom>
        </p:spPr>
      </p:pic>
    </p:spTree>
    <p:extLst>
      <p:ext uri="{BB962C8B-B14F-4D97-AF65-F5344CB8AC3E}">
        <p14:creationId xmlns:p14="http://schemas.microsoft.com/office/powerpoint/2010/main" val="158931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anim calcmode="lin" valueType="num">
                                      <p:cBhvr>
                                        <p:cTn id="1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anim calcmode="lin" valueType="num">
                                      <p:cBhvr>
                                        <p:cTn id="2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anim calcmode="lin" valueType="num">
                                      <p:cBhvr>
                                        <p:cTn id="28"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fade">
                                      <p:cBhvr>
                                        <p:cTn id="34" dur="500"/>
                                        <p:tgtEl>
                                          <p:spTgt spid="13">
                                            <p:txEl>
                                              <p:pRg st="3" end="3"/>
                                            </p:txEl>
                                          </p:spTgt>
                                        </p:tgtEl>
                                      </p:cBhvr>
                                    </p:animEffect>
                                    <p:anim calcmode="lin" valueType="num">
                                      <p:cBhvr>
                                        <p:cTn id="3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13">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Effect transition="in" filter="fade">
                                      <p:cBhvr>
                                        <p:cTn id="39" dur="500"/>
                                        <p:tgtEl>
                                          <p:spTgt spid="13">
                                            <p:txEl>
                                              <p:pRg st="4" end="4"/>
                                            </p:txEl>
                                          </p:spTgt>
                                        </p:tgtEl>
                                      </p:cBhvr>
                                    </p:animEffect>
                                    <p:anim calcmode="lin" valueType="num">
                                      <p:cBhvr>
                                        <p:cTn id="40"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13">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xEl>
                                              <p:pRg st="5" end="5"/>
                                            </p:txEl>
                                          </p:spTgt>
                                        </p:tgtEl>
                                        <p:attrNameLst>
                                          <p:attrName>style.visibility</p:attrName>
                                        </p:attrNameLst>
                                      </p:cBhvr>
                                      <p:to>
                                        <p:strVal val="visible"/>
                                      </p:to>
                                    </p:set>
                                    <p:animEffect transition="in" filter="fade">
                                      <p:cBhvr>
                                        <p:cTn id="44" dur="500"/>
                                        <p:tgtEl>
                                          <p:spTgt spid="13">
                                            <p:txEl>
                                              <p:pRg st="5" end="5"/>
                                            </p:txEl>
                                          </p:spTgt>
                                        </p:tgtEl>
                                      </p:cBhvr>
                                    </p:animEffect>
                                    <p:anim calcmode="lin" valueType="num">
                                      <p:cBhvr>
                                        <p:cTn id="4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13">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animEffect transition="in" filter="fade">
                                      <p:cBhvr>
                                        <p:cTn id="49" dur="500"/>
                                        <p:tgtEl>
                                          <p:spTgt spid="13">
                                            <p:txEl>
                                              <p:pRg st="6" end="6"/>
                                            </p:txEl>
                                          </p:spTgt>
                                        </p:tgtEl>
                                      </p:cBhvr>
                                    </p:animEffect>
                                    <p:anim calcmode="lin" valueType="num">
                                      <p:cBhvr>
                                        <p:cTn id="50"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13">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xEl>
                                              <p:pRg st="7" end="7"/>
                                            </p:txEl>
                                          </p:spTgt>
                                        </p:tgtEl>
                                        <p:attrNameLst>
                                          <p:attrName>style.visibility</p:attrName>
                                        </p:attrNameLst>
                                      </p:cBhvr>
                                      <p:to>
                                        <p:strVal val="visible"/>
                                      </p:to>
                                    </p:set>
                                    <p:animEffect transition="in" filter="fade">
                                      <p:cBhvr>
                                        <p:cTn id="54" dur="500"/>
                                        <p:tgtEl>
                                          <p:spTgt spid="13">
                                            <p:txEl>
                                              <p:pRg st="7" end="7"/>
                                            </p:txEl>
                                          </p:spTgt>
                                        </p:tgtEl>
                                      </p:cBhvr>
                                    </p:animEffect>
                                    <p:anim calcmode="lin" valueType="num">
                                      <p:cBhvr>
                                        <p:cTn id="55"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56" dur="5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2" name="Rectangle 11"/>
          <p:cNvSpPr/>
          <p:nvPr/>
        </p:nvSpPr>
        <p:spPr>
          <a:xfrm>
            <a:off x="1166451" y="754531"/>
            <a:ext cx="3239990" cy="677108"/>
          </a:xfrm>
          <a:prstGeom prst="rect">
            <a:avLst/>
          </a:prstGeom>
        </p:spPr>
        <p:txBody>
          <a:bodyPr wrap="none">
            <a:spAutoFit/>
          </a:bodyPr>
          <a:lstStyle/>
          <a:p>
            <a:pPr algn="ctr" defTabSz="1828800">
              <a:defRPr/>
            </a:pPr>
            <a:r>
              <a:rPr lang="en-US" sz="3800" b="1" i="1" u="sng">
                <a:solidFill>
                  <a:srgbClr val="C00000"/>
                </a:solidFill>
                <a:latin typeface="Arial" panose="020B0604020202020204" pitchFamily="34" charset="0"/>
                <a:cs typeface="Arial"/>
                <a:sym typeface="Arial"/>
              </a:rPr>
              <a:t>Chứng </a:t>
            </a:r>
            <a:r>
              <a:rPr lang="en-US" sz="3800" b="1" i="1" u="sng" smtClean="0">
                <a:solidFill>
                  <a:srgbClr val="C00000"/>
                </a:solidFill>
                <a:latin typeface="Arial" panose="020B0604020202020204" pitchFamily="34" charset="0"/>
                <a:cs typeface="Arial"/>
                <a:sym typeface="Arial"/>
              </a:rPr>
              <a:t>minh:</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5980236" y="2211884"/>
                <a:ext cx="11256820" cy="6454587"/>
              </a:xfrm>
              <a:prstGeom prst="rect">
                <a:avLst/>
              </a:prstGeom>
            </p:spPr>
            <p:txBody>
              <a:bodyPr wrap="square">
                <a:spAutoFit/>
              </a:bodyPr>
              <a:lstStyle/>
              <a:p>
                <a:pPr>
                  <a:lnSpc>
                    <a:spcPct val="150000"/>
                  </a:lnSpc>
                  <a:spcBef>
                    <a:spcPts val="600"/>
                  </a:spcBef>
                  <a:spcAft>
                    <a:spcPts val="600"/>
                  </a:spcAft>
                </a:pPr>
                <a:r>
                  <a:rPr lang="vi-VN" sz="3700" smtClean="0">
                    <a:solidFill>
                      <a:prstClr val="black"/>
                    </a:solidFill>
                    <a:latin typeface="Arial" panose="020B0604020202020204" pitchFamily="34" charset="0"/>
                    <a:cs typeface="Arial" panose="020B0604020202020204" pitchFamily="34" charset="0"/>
                  </a:rPr>
                  <a:t>Vậy </a:t>
                </a:r>
                <a14:m>
                  <m:oMath xmlns:m="http://schemas.openxmlformats.org/officeDocument/2006/math">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latin typeface="Cambria Math" panose="02040503050406030204" pitchFamily="18" charset="0"/>
                          </a:rPr>
                        </m:ctrlPr>
                      </m:sSupPr>
                      <m:e>
                        <m:r>
                          <a:rPr lang="vi-VN" sz="3700" i="1">
                            <a:latin typeface="Cambria Math" panose="02040503050406030204" pitchFamily="18" charset="0"/>
                          </a:rPr>
                          <m:t>𝐴</m:t>
                        </m:r>
                      </m:e>
                      <m:sup>
                        <m:r>
                          <a:rPr lang="en-US" sz="3700" i="1">
                            <a:latin typeface="Cambria Math" panose="02040503050406030204" pitchFamily="18" charset="0"/>
                          </a:rPr>
                          <m:t>′</m:t>
                        </m:r>
                      </m:sup>
                    </m:sSup>
                    <m:r>
                      <a:rPr lang="en-US" sz="3700" i="1">
                        <a:latin typeface="Cambria Math" panose="02040503050406030204" pitchFamily="18" charset="0"/>
                      </a:rPr>
                      <m:t>𝑀𝑁</m:t>
                    </m:r>
                    <m:r>
                      <a:rPr lang="iu-Cans-CA" sz="3700" i="1" kern="0">
                        <a:solidFill>
                          <a:prstClr val="black"/>
                        </a:solidFill>
                        <a:latin typeface="Cambria Math" panose="02040503050406030204" pitchFamily="18" charset="0"/>
                        <a:cs typeface="Arial"/>
                        <a:sym typeface="Arial"/>
                      </a:rPr>
                      <m:t>ᔕ</m:t>
                    </m:r>
                    <m:r>
                      <a:rPr lang="en-US" sz="3700" i="1" kern="0">
                        <a:solidFill>
                          <a:prstClr val="black"/>
                        </a:solidFill>
                        <a:latin typeface="Cambria Math" panose="02040503050406030204" pitchFamily="18" charset="0"/>
                        <a:cs typeface="Arial"/>
                        <a:sym typeface="Arial"/>
                      </a:rPr>
                      <m:t> </m:t>
                    </m:r>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d>
                      <m:dPr>
                        <m:ctrlP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e>
                    </m:d>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700" smtClean="0">
                  <a:latin typeface="Arial" panose="020B0604020202020204" pitchFamily="34" charset="0"/>
                  <a:cs typeface="Arial" panose="020B0604020202020204" pitchFamily="34" charset="0"/>
                </a:endParaRPr>
              </a:p>
              <a:p>
                <a:pPr>
                  <a:lnSpc>
                    <a:spcPct val="150000"/>
                  </a:lnSpc>
                  <a:spcBef>
                    <a:spcPts val="600"/>
                  </a:spcBef>
                  <a:spcAft>
                    <a:spcPts val="600"/>
                  </a:spcAft>
                </a:pPr>
                <a:r>
                  <a:rPr lang="en-US" sz="3700" smtClean="0">
                    <a:latin typeface="Arial" panose="020B0604020202020204" pitchFamily="34" charset="0"/>
                    <a:cs typeface="Arial" panose="020B0604020202020204" pitchFamily="34" charset="0"/>
                  </a:rPr>
                  <a:t>Vì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𝐴𝐵</m:t>
                    </m:r>
                    <m:r>
                      <a:rPr lang="en-US" sz="3700" i="1">
                        <a:solidFill>
                          <a:prstClr val="black"/>
                        </a:solidFill>
                        <a:latin typeface="Cambria Math" panose="02040503050406030204" pitchFamily="18" charset="0"/>
                        <a:cs typeface="Arial" panose="020B0604020202020204" pitchFamily="34" charset="0"/>
                      </a:rPr>
                      <m:t>=</m:t>
                    </m:r>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e>
                      <m:sup>
                        <m:r>
                          <a:rPr lang="en-US" sz="3700" i="1">
                            <a:solidFill>
                              <a:prstClr val="black"/>
                            </a:solidFill>
                            <a:latin typeface="Cambria Math" panose="02040503050406030204" pitchFamily="18" charset="0"/>
                            <a:cs typeface="Arial" panose="020B0604020202020204" pitchFamily="34" charset="0"/>
                          </a:rPr>
                          <m:t>′</m:t>
                        </m:r>
                      </m:sup>
                    </m:sSup>
                    <m:r>
                      <a:rPr lang="en-US" sz="3700" i="1">
                        <a:solidFill>
                          <a:prstClr val="black"/>
                        </a:solidFill>
                        <a:latin typeface="Cambria Math" panose="02040503050406030204" pitchFamily="18" charset="0"/>
                        <a:cs typeface="Arial" panose="020B0604020202020204" pitchFamily="34" charset="0"/>
                      </a:rPr>
                      <m:t>𝑀</m:t>
                    </m:r>
                    <m:r>
                      <a:rPr lang="en-US" sz="3700" i="1">
                        <a:solidFill>
                          <a:prstClr val="black"/>
                        </a:solidFill>
                        <a:latin typeface="Cambria Math" panose="02040503050406030204" pitchFamily="18" charset="0"/>
                        <a:cs typeface="Arial" panose="020B0604020202020204" pitchFamily="34" charset="0"/>
                      </a:rPr>
                      <m:t>, </m:t>
                    </m:r>
                    <m:r>
                      <a:rPr lang="en-US" sz="3700" i="1">
                        <a:solidFill>
                          <a:prstClr val="black"/>
                        </a:solidFill>
                        <a:latin typeface="Cambria Math" panose="02040503050406030204" pitchFamily="18" charset="0"/>
                        <a:cs typeface="Arial" panose="020B0604020202020204" pitchFamily="34" charset="0"/>
                      </a:rPr>
                      <m:t>𝐴𝐶</m:t>
                    </m:r>
                    <m:r>
                      <m:rPr>
                        <m:nor/>
                      </m:rPr>
                      <a:rPr lang="en-US" sz="3700">
                        <a:solidFill>
                          <a:prstClr val="black"/>
                        </a:solidFill>
                        <a:latin typeface="Arial" panose="020B0604020202020204" pitchFamily="34" charset="0"/>
                        <a:cs typeface="Arial" panose="020B0604020202020204" pitchFamily="34" charset="0"/>
                      </a:rPr>
                      <m:t> = </m:t>
                    </m:r>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e>
                      <m:sup>
                        <m:r>
                          <a:rPr lang="en-US" sz="3700" i="1">
                            <a:solidFill>
                              <a:prstClr val="black"/>
                            </a:solidFill>
                            <a:latin typeface="Cambria Math" panose="02040503050406030204" pitchFamily="18" charset="0"/>
                            <a:cs typeface="Arial" panose="020B0604020202020204" pitchFamily="34" charset="0"/>
                          </a:rPr>
                          <m:t>′</m:t>
                        </m:r>
                      </m:sup>
                    </m:sSup>
                    <m:r>
                      <a:rPr lang="en-US" sz="3700" i="1">
                        <a:solidFill>
                          <a:prstClr val="black"/>
                        </a:solidFill>
                        <a:latin typeface="Cambria Math" panose="02040503050406030204" pitchFamily="18" charset="0"/>
                        <a:cs typeface="Arial" panose="020B0604020202020204" pitchFamily="34" charset="0"/>
                      </a:rPr>
                      <m:t>𝑁</m:t>
                    </m:r>
                  </m:oMath>
                </a14:m>
                <a:r>
                  <a:rPr lang="en-US" sz="3700" smtClean="0">
                    <a:latin typeface="Arial" panose="020B0604020202020204" pitchFamily="34" charset="0"/>
                    <a:cs typeface="Arial" panose="020B0604020202020204" pitchFamily="34" charset="0"/>
                  </a:rPr>
                  <a:t> và </a:t>
                </a:r>
                <a14:m>
                  <m:oMath xmlns:m="http://schemas.openxmlformats.org/officeDocument/2006/math">
                    <m:f>
                      <m:fPr>
                        <m:ctrlPr>
                          <a:rPr lang="en-US" sz="3700" i="1">
                            <a:solidFill>
                              <a:prstClr val="black"/>
                            </a:solidFill>
                            <a:latin typeface="Cambria Math" panose="02040503050406030204" pitchFamily="18" charset="0"/>
                          </a:rPr>
                        </m:ctrlPr>
                      </m:fPr>
                      <m:num>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𝐴</m:t>
                            </m:r>
                          </m:e>
                          <m:sup>
                            <m:r>
                              <a:rPr lang="en-US" sz="3700" i="1">
                                <a:solidFill>
                                  <a:prstClr val="black"/>
                                </a:solidFill>
                                <a:latin typeface="Cambria Math" panose="02040503050406030204" pitchFamily="18" charset="0"/>
                              </a:rPr>
                              <m:t>′</m:t>
                            </m:r>
                          </m:sup>
                        </m:sSup>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𝐵</m:t>
                            </m:r>
                          </m:e>
                          <m:sup>
                            <m:r>
                              <a:rPr lang="en-US" sz="3700" i="1">
                                <a:solidFill>
                                  <a:prstClr val="black"/>
                                </a:solidFill>
                                <a:latin typeface="Cambria Math" panose="02040503050406030204" pitchFamily="18" charset="0"/>
                              </a:rPr>
                              <m:t>′</m:t>
                            </m:r>
                          </m:sup>
                        </m:sSup>
                      </m:num>
                      <m:den>
                        <m:r>
                          <a:rPr lang="en-US" sz="3700" i="1">
                            <a:solidFill>
                              <a:prstClr val="black"/>
                            </a:solidFill>
                            <a:latin typeface="Cambria Math" panose="02040503050406030204" pitchFamily="18" charset="0"/>
                          </a:rPr>
                          <m:t>𝐴𝐵</m:t>
                        </m:r>
                      </m:den>
                    </m:f>
                    <m:r>
                      <a:rPr lang="en-US" sz="3700" i="1">
                        <a:solidFill>
                          <a:prstClr val="black"/>
                        </a:solidFill>
                        <a:latin typeface="Cambria Math" panose="02040503050406030204" pitchFamily="18" charset="0"/>
                      </a:rPr>
                      <m:t>=</m:t>
                    </m:r>
                    <m:f>
                      <m:fPr>
                        <m:ctrlPr>
                          <a:rPr lang="en-US" sz="3700" i="1" smtClean="0">
                            <a:solidFill>
                              <a:prstClr val="black"/>
                            </a:solidFill>
                            <a:latin typeface="Cambria Math" panose="02040503050406030204" pitchFamily="18" charset="0"/>
                          </a:rPr>
                        </m:ctrlPr>
                      </m:fPr>
                      <m:num>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𝐴</m:t>
                            </m:r>
                          </m:e>
                          <m:sup>
                            <m:r>
                              <a:rPr lang="en-US" sz="3700" i="1">
                                <a:solidFill>
                                  <a:prstClr val="black"/>
                                </a:solidFill>
                                <a:latin typeface="Cambria Math" panose="02040503050406030204" pitchFamily="18" charset="0"/>
                              </a:rPr>
                              <m:t>′</m:t>
                            </m:r>
                          </m:sup>
                        </m:sSup>
                        <m:sSup>
                          <m:sSupPr>
                            <m:ctrlPr>
                              <a:rPr lang="en-US" sz="3700" i="1">
                                <a:solidFill>
                                  <a:prstClr val="black"/>
                                </a:solidFill>
                                <a:latin typeface="Cambria Math" panose="02040503050406030204" pitchFamily="18" charset="0"/>
                              </a:rPr>
                            </m:ctrlPr>
                          </m:sSupPr>
                          <m:e>
                            <m:r>
                              <a:rPr lang="en-US" sz="3700" b="0" i="1" smtClean="0">
                                <a:solidFill>
                                  <a:prstClr val="black"/>
                                </a:solidFill>
                                <a:latin typeface="Cambria Math" panose="02040503050406030204" pitchFamily="18" charset="0"/>
                              </a:rPr>
                              <m:t>𝐶</m:t>
                            </m:r>
                          </m:e>
                          <m:sup>
                            <m:r>
                              <a:rPr lang="en-US" sz="3700" i="1">
                                <a:solidFill>
                                  <a:prstClr val="black"/>
                                </a:solidFill>
                                <a:latin typeface="Cambria Math" panose="02040503050406030204" pitchFamily="18" charset="0"/>
                              </a:rPr>
                              <m:t>′</m:t>
                            </m:r>
                          </m:sup>
                        </m:sSup>
                      </m:num>
                      <m:den>
                        <m:r>
                          <a:rPr lang="en-US" sz="3700" b="0" i="1" smtClean="0">
                            <a:solidFill>
                              <a:prstClr val="black"/>
                            </a:solidFill>
                            <a:latin typeface="Cambria Math" panose="02040503050406030204" pitchFamily="18" charset="0"/>
                          </a:rPr>
                          <m:t>𝐴𝐶</m:t>
                        </m:r>
                      </m:den>
                    </m:f>
                  </m:oMath>
                </a14:m>
                <a:r>
                  <a:rPr lang="en-US" sz="3700" smtClean="0">
                    <a:latin typeface="Arial" panose="020B0604020202020204" pitchFamily="34" charset="0"/>
                    <a:cs typeface="Arial" panose="020B0604020202020204" pitchFamily="34" charset="0"/>
                  </a:rPr>
                  <a:t> nên  </a:t>
                </a:r>
                <a14:m>
                  <m:oMath xmlns:m="http://schemas.openxmlformats.org/officeDocument/2006/math">
                    <m:f>
                      <m:fPr>
                        <m:ctrlPr>
                          <a:rPr lang="en-US" sz="3700" i="1">
                            <a:solidFill>
                              <a:prstClr val="black"/>
                            </a:solidFill>
                            <a:latin typeface="Cambria Math" panose="02040503050406030204" pitchFamily="18" charset="0"/>
                          </a:rPr>
                        </m:ctrlPr>
                      </m:fPr>
                      <m:num>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𝐴</m:t>
                            </m:r>
                          </m:e>
                          <m:sup>
                            <m:r>
                              <a:rPr lang="en-US" sz="3700" i="1">
                                <a:solidFill>
                                  <a:prstClr val="black"/>
                                </a:solidFill>
                                <a:latin typeface="Cambria Math" panose="02040503050406030204" pitchFamily="18" charset="0"/>
                              </a:rPr>
                              <m:t>′</m:t>
                            </m:r>
                          </m:sup>
                        </m:sSup>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𝐵</m:t>
                            </m:r>
                          </m:e>
                          <m:sup>
                            <m:r>
                              <a:rPr lang="en-US" sz="3700" i="1">
                                <a:solidFill>
                                  <a:prstClr val="black"/>
                                </a:solidFill>
                                <a:latin typeface="Cambria Math" panose="02040503050406030204" pitchFamily="18" charset="0"/>
                              </a:rPr>
                              <m:t>′</m:t>
                            </m:r>
                          </m:sup>
                        </m:sSup>
                      </m:num>
                      <m:den>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e>
                          <m:sup>
                            <m:r>
                              <a:rPr lang="en-US" sz="3700" i="1">
                                <a:solidFill>
                                  <a:prstClr val="black"/>
                                </a:solidFill>
                                <a:latin typeface="Cambria Math" panose="02040503050406030204" pitchFamily="18" charset="0"/>
                                <a:cs typeface="Arial" panose="020B0604020202020204" pitchFamily="34" charset="0"/>
                              </a:rPr>
                              <m:t>′</m:t>
                            </m:r>
                          </m:sup>
                        </m:sSup>
                        <m:r>
                          <a:rPr lang="en-US" sz="3700" i="1">
                            <a:solidFill>
                              <a:prstClr val="black"/>
                            </a:solidFill>
                            <a:latin typeface="Cambria Math" panose="02040503050406030204" pitchFamily="18" charset="0"/>
                            <a:cs typeface="Arial" panose="020B0604020202020204" pitchFamily="34" charset="0"/>
                          </a:rPr>
                          <m:t>𝑀</m:t>
                        </m:r>
                      </m:den>
                    </m:f>
                    <m:r>
                      <a:rPr lang="en-US" sz="3700" i="1">
                        <a:solidFill>
                          <a:prstClr val="black"/>
                        </a:solidFill>
                        <a:latin typeface="Cambria Math" panose="02040503050406030204" pitchFamily="18" charset="0"/>
                      </a:rPr>
                      <m:t>=</m:t>
                    </m:r>
                    <m:f>
                      <m:fPr>
                        <m:ctrlPr>
                          <a:rPr lang="en-US" sz="3700" i="1">
                            <a:solidFill>
                              <a:prstClr val="black"/>
                            </a:solidFill>
                            <a:latin typeface="Cambria Math" panose="02040503050406030204" pitchFamily="18" charset="0"/>
                          </a:rPr>
                        </m:ctrlPr>
                      </m:fPr>
                      <m:num>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𝐴</m:t>
                            </m:r>
                          </m:e>
                          <m:sup>
                            <m:r>
                              <a:rPr lang="en-US" sz="3700" i="1">
                                <a:solidFill>
                                  <a:prstClr val="black"/>
                                </a:solidFill>
                                <a:latin typeface="Cambria Math" panose="02040503050406030204" pitchFamily="18" charset="0"/>
                              </a:rPr>
                              <m:t>′</m:t>
                            </m:r>
                          </m:sup>
                        </m:sSup>
                        <m:sSup>
                          <m:sSupPr>
                            <m:ctrlPr>
                              <a:rPr lang="en-US" sz="3700" i="1">
                                <a:solidFill>
                                  <a:prstClr val="black"/>
                                </a:solidFill>
                                <a:latin typeface="Cambria Math" panose="02040503050406030204" pitchFamily="18" charset="0"/>
                              </a:rPr>
                            </m:ctrlPr>
                          </m:sSupPr>
                          <m:e>
                            <m:r>
                              <a:rPr lang="en-US" sz="3700" i="1">
                                <a:solidFill>
                                  <a:prstClr val="black"/>
                                </a:solidFill>
                                <a:latin typeface="Cambria Math" panose="02040503050406030204" pitchFamily="18" charset="0"/>
                              </a:rPr>
                              <m:t>𝐶</m:t>
                            </m:r>
                          </m:e>
                          <m:sup>
                            <m:r>
                              <a:rPr lang="en-US" sz="3700" i="1">
                                <a:solidFill>
                                  <a:prstClr val="black"/>
                                </a:solidFill>
                                <a:latin typeface="Cambria Math" panose="02040503050406030204" pitchFamily="18" charset="0"/>
                              </a:rPr>
                              <m:t>′</m:t>
                            </m:r>
                          </m:sup>
                        </m:sSup>
                      </m:num>
                      <m:den>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e>
                          <m:sup>
                            <m:r>
                              <a:rPr lang="en-US" sz="3700" i="1">
                                <a:solidFill>
                                  <a:prstClr val="black"/>
                                </a:solidFill>
                                <a:latin typeface="Cambria Math" panose="02040503050406030204" pitchFamily="18" charset="0"/>
                                <a:cs typeface="Arial" panose="020B0604020202020204" pitchFamily="34" charset="0"/>
                              </a:rPr>
                              <m:t>′</m:t>
                            </m:r>
                          </m:sup>
                        </m:sSup>
                        <m:r>
                          <a:rPr lang="en-US" sz="3700" i="1">
                            <a:solidFill>
                              <a:prstClr val="black"/>
                            </a:solidFill>
                            <a:latin typeface="Cambria Math" panose="02040503050406030204" pitchFamily="18" charset="0"/>
                            <a:cs typeface="Arial" panose="020B0604020202020204" pitchFamily="34" charset="0"/>
                          </a:rPr>
                          <m:t>𝑁</m:t>
                        </m:r>
                      </m:den>
                    </m:f>
                  </m:oMath>
                </a14:m>
                <a:endParaRPr lang="en-US" sz="3700" smtClean="0">
                  <a:latin typeface="Arial" panose="020B0604020202020204" pitchFamily="34" charset="0"/>
                  <a:cs typeface="Arial" panose="020B0604020202020204" pitchFamily="34" charset="0"/>
                </a:endParaRPr>
              </a:p>
              <a:p>
                <a:pPr>
                  <a:lnSpc>
                    <a:spcPct val="150000"/>
                  </a:lnSpc>
                  <a:spcBef>
                    <a:spcPts val="600"/>
                  </a:spcBef>
                  <a:spcAft>
                    <a:spcPts val="600"/>
                  </a:spcAft>
                </a:pPr>
                <a:r>
                  <a:rPr lang="en-US" sz="3700" smtClean="0">
                    <a:latin typeface="Arial" panose="020B0604020202020204" pitchFamily="34" charset="0"/>
                    <a:cs typeface="Arial" panose="020B0604020202020204" pitchFamily="34" charset="0"/>
                  </a:rPr>
                  <a:t>Suy ra </a:t>
                </a:r>
                <a14:m>
                  <m:oMath xmlns:m="http://schemas.openxmlformats.org/officeDocument/2006/math">
                    <m:r>
                      <a:rPr lang="en-US" sz="3700" i="1" smtClean="0">
                        <a:latin typeface="Cambria Math" panose="02040503050406030204" pitchFamily="18" charset="0"/>
                        <a:cs typeface="Arial" panose="020B0604020202020204" pitchFamily="34" charset="0"/>
                      </a:rPr>
                      <m:t>𝑀𝑁</m:t>
                    </m:r>
                    <m:r>
                      <a:rPr lang="en-US" sz="3700" i="1" smtClean="0">
                        <a:latin typeface="Cambria Math" panose="02040503050406030204" pitchFamily="18" charset="0"/>
                        <a:cs typeface="Arial" panose="020B0604020202020204" pitchFamily="34" charset="0"/>
                      </a:rPr>
                      <m:t>//</m:t>
                    </m:r>
                    <m:r>
                      <a:rPr lang="en-US" sz="3700" i="1" smtClean="0">
                        <a:latin typeface="Cambria Math" panose="02040503050406030204" pitchFamily="18" charset="0"/>
                        <a:cs typeface="Arial" panose="020B0604020202020204" pitchFamily="34" charset="0"/>
                      </a:rPr>
                      <m:t>𝐵</m:t>
                    </m:r>
                    <m:r>
                      <a:rPr lang="en-US" sz="3700" b="0" i="1" smtClean="0">
                        <a:latin typeface="Cambria Math" panose="02040503050406030204" pitchFamily="18" charset="0"/>
                        <a:cs typeface="Arial" panose="020B0604020202020204" pitchFamily="34" charset="0"/>
                      </a:rPr>
                      <m:t>′</m:t>
                    </m:r>
                    <m:r>
                      <a:rPr lang="en-US" sz="3700" i="1" smtClean="0">
                        <a:latin typeface="Cambria Math" panose="02040503050406030204" pitchFamily="18" charset="0"/>
                        <a:cs typeface="Arial" panose="020B0604020202020204" pitchFamily="34" charset="0"/>
                      </a:rPr>
                      <m:t>𝐶</m:t>
                    </m:r>
                    <m:r>
                      <a:rPr lang="en-US" sz="3700" b="0" i="1" smtClean="0">
                        <a:latin typeface="Cambria Math" panose="02040503050406030204" pitchFamily="18" charset="0"/>
                        <a:cs typeface="Arial" panose="020B0604020202020204" pitchFamily="34" charset="0"/>
                      </a:rPr>
                      <m:t>′</m:t>
                    </m:r>
                  </m:oMath>
                </a14:m>
                <a:r>
                  <a:rPr lang="en-US" sz="3700" smtClean="0">
                    <a:latin typeface="Arial" panose="020B0604020202020204" pitchFamily="34" charset="0"/>
                    <a:cs typeface="Arial" panose="020B0604020202020204" pitchFamily="34" charset="0"/>
                  </a:rPr>
                  <a:t> (định lí Thalès đảo).</a:t>
                </a:r>
              </a:p>
              <a:p>
                <a:pPr>
                  <a:lnSpc>
                    <a:spcPct val="150000"/>
                  </a:lnSpc>
                  <a:spcBef>
                    <a:spcPts val="600"/>
                  </a:spcBef>
                  <a:spcAft>
                    <a:spcPts val="600"/>
                  </a:spcAft>
                </a:pPr>
                <a:r>
                  <a:rPr lang="en-US" sz="3700" smtClean="0">
                    <a:latin typeface="Arial" panose="020B0604020202020204" pitchFamily="34" charset="0"/>
                    <a:cs typeface="Arial" panose="020B0604020202020204" pitchFamily="34" charset="0"/>
                  </a:rPr>
                  <a:t>Từ đó theo định lí trang 72 ta có </a:t>
                </a:r>
              </a:p>
              <a:p>
                <a:pP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𝐴</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𝐵</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𝐶</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 </m:t>
                      </m:r>
                      <m:r>
                        <a:rPr lang="iu-Cans-CA" sz="3700" i="1" kern="0">
                          <a:solidFill>
                            <a:schemeClr val="bg1">
                              <a:lumMod val="10000"/>
                            </a:schemeClr>
                          </a:solidFill>
                          <a:latin typeface="Cambria Math" panose="02040503050406030204" pitchFamily="18" charset="0"/>
                          <a:cs typeface="Arial"/>
                          <a:sym typeface="Arial"/>
                        </a:rPr>
                        <m:t>ᔕ</m:t>
                      </m:r>
                      <m:r>
                        <a:rPr lang="en-US" sz="3700" i="1" kern="0">
                          <a:solidFill>
                            <a:schemeClr val="bg1">
                              <a:lumMod val="10000"/>
                            </a:schemeClr>
                          </a:solidFill>
                          <a:latin typeface="Cambria Math" panose="02040503050406030204" pitchFamily="18" charset="0"/>
                          <a:cs typeface="Arial"/>
                          <a:sym typeface="Arial"/>
                        </a:rPr>
                        <m:t> </m:t>
                      </m:r>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latin typeface="Cambria Math" panose="02040503050406030204" pitchFamily="18" charset="0"/>
                            </a:rPr>
                          </m:ctrlPr>
                        </m:sSupPr>
                        <m:e>
                          <m:r>
                            <a:rPr lang="vi-VN" sz="3700" i="1">
                              <a:latin typeface="Cambria Math" panose="02040503050406030204" pitchFamily="18" charset="0"/>
                            </a:rPr>
                            <m:t>𝐴</m:t>
                          </m:r>
                        </m:e>
                        <m:sup>
                          <m:r>
                            <a:rPr lang="en-US" sz="3700" i="1">
                              <a:latin typeface="Cambria Math" panose="02040503050406030204" pitchFamily="18" charset="0"/>
                            </a:rPr>
                            <m:t>′</m:t>
                          </m:r>
                        </m:sup>
                      </m:sSup>
                      <m:r>
                        <a:rPr lang="en-US" sz="3700" i="1">
                          <a:latin typeface="Cambria Math" panose="02040503050406030204" pitchFamily="18" charset="0"/>
                        </a:rPr>
                        <m:t>𝑀𝑁</m:t>
                      </m:r>
                      <m:r>
                        <a:rPr lang="en-US" sz="3700" b="0" i="0" smtClean="0">
                          <a:latin typeface="Cambria Math" panose="02040503050406030204" pitchFamily="18" charset="0"/>
                        </a:rPr>
                        <m:t> (2)</m:t>
                      </m:r>
                    </m:oMath>
                  </m:oMathPara>
                </a14:m>
                <a:endParaRPr lang="en-US" sz="3700" smtClean="0">
                  <a:solidFill>
                    <a:schemeClr val="bg1">
                      <a:lumMod val="10000"/>
                    </a:schemeClr>
                  </a:solidFill>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600"/>
                  </a:spcAft>
                </a:pPr>
                <a:r>
                  <a:rPr lang="en-US" sz="3700" smtClean="0">
                    <a:solidFill>
                      <a:schemeClr val="bg1">
                        <a:lumMod val="10000"/>
                      </a:schemeClr>
                    </a:solidFill>
                    <a:latin typeface="Arial" panose="020B0604020202020204" pitchFamily="34" charset="0"/>
                    <a:ea typeface="Arial" panose="020B0604020202020204" pitchFamily="34" charset="0"/>
                    <a:cs typeface="Arial" panose="020B0604020202020204" pitchFamily="34" charset="0"/>
                  </a:rPr>
                  <a:t>Từ </a:t>
                </a:r>
                <a14:m>
                  <m:oMath xmlns:m="http://schemas.openxmlformats.org/officeDocument/2006/math">
                    <m:d>
                      <m:dPr>
                        <m:ctrlP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e>
                    </m:d>
                  </m:oMath>
                </a14:m>
                <a:r>
                  <a:rPr lang="en-US" sz="3700" smtClean="0">
                    <a:solidFill>
                      <a:schemeClr val="bg1">
                        <a:lumMod val="10000"/>
                      </a:schemeClr>
                    </a:solidFill>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a:rPr lang="en-US" sz="3700">
                        <a:latin typeface="Cambria Math" panose="02040503050406030204" pitchFamily="18" charset="0"/>
                      </a:rPr>
                      <m:t>(2)</m:t>
                    </m:r>
                  </m:oMath>
                </a14:m>
                <a:r>
                  <a:rPr lang="en-US" sz="3700" smtClean="0">
                    <a:solidFill>
                      <a:schemeClr val="bg1">
                        <a:lumMod val="10000"/>
                      </a:schemeClr>
                    </a:solidFill>
                    <a:latin typeface="Arial" panose="020B0604020202020204" pitchFamily="34" charset="0"/>
                    <a:ea typeface="Arial" panose="020B0604020202020204" pitchFamily="34" charset="0"/>
                    <a:cs typeface="Arial" panose="020B0604020202020204" pitchFamily="34" charset="0"/>
                  </a:rPr>
                  <a:t> ta suy ra </a:t>
                </a:r>
                <a14:m>
                  <m:oMath xmlns:m="http://schemas.openxmlformats.org/officeDocument/2006/math">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𝐴</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𝐵</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𝐶</m:t>
                        </m:r>
                      </m:e>
                      <m:sup>
                        <m:r>
                          <a:rPr lang="da-DK" sz="3700" i="1">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3700" b="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 </m:t>
                    </m:r>
                    <m:r>
                      <a:rPr lang="iu-Cans-CA" sz="3700" i="1" kern="0">
                        <a:solidFill>
                          <a:prstClr val="black"/>
                        </a:solidFill>
                        <a:latin typeface="Cambria Math" panose="02040503050406030204" pitchFamily="18" charset="0"/>
                        <a:cs typeface="Arial"/>
                        <a:sym typeface="Arial"/>
                      </a:rPr>
                      <m:t>ᔕ</m:t>
                    </m:r>
                    <m:r>
                      <a:rPr lang="en-US" sz="3700" i="1" kern="0">
                        <a:solidFill>
                          <a:prstClr val="black"/>
                        </a:solidFill>
                        <a:latin typeface="Cambria Math" panose="02040503050406030204" pitchFamily="18" charset="0"/>
                        <a:cs typeface="Arial"/>
                        <a:sym typeface="Arial"/>
                      </a:rPr>
                      <m:t> </m:t>
                    </m:r>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700">
                  <a:solidFill>
                    <a:schemeClr val="bg1">
                      <a:lumMod val="10000"/>
                    </a:schemeClr>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980236" y="2211884"/>
                <a:ext cx="11256820" cy="6454587"/>
              </a:xfrm>
              <a:prstGeom prst="rect">
                <a:avLst/>
              </a:prstGeom>
              <a:blipFill>
                <a:blip r:embed="rId4"/>
                <a:stretch>
                  <a:fillRect l="-1678" b="-1039"/>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rot="13763421">
            <a:off x="15934372" y="519262"/>
            <a:ext cx="1182727" cy="1365622"/>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Lst>
          </a:blip>
          <a:stretch>
            <a:fillRect/>
          </a:stretch>
        </p:blipFill>
        <p:spPr>
          <a:xfrm>
            <a:off x="1033408" y="2096959"/>
            <a:ext cx="4157638" cy="7109967"/>
          </a:xfrm>
          <a:prstGeom prst="rect">
            <a:avLst/>
          </a:prstGeom>
        </p:spPr>
      </p:pic>
    </p:spTree>
    <p:extLst>
      <p:ext uri="{BB962C8B-B14F-4D97-AF65-F5344CB8AC3E}">
        <p14:creationId xmlns:p14="http://schemas.microsoft.com/office/powerpoint/2010/main" val="306903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2999</TotalTime>
  <Words>1376</Words>
  <Application>Microsoft Office PowerPoint</Application>
  <PresentationFormat>Custom</PresentationFormat>
  <Paragraphs>271</Paragraphs>
  <Slides>42</Slides>
  <Notes>18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42</vt:i4>
      </vt:variant>
    </vt:vector>
  </HeadingPairs>
  <TitlesOfParts>
    <vt:vector size="60" baseType="lpstr">
      <vt:lpstr>Cambria Math</vt:lpstr>
      <vt:lpstr>Calibri</vt:lpstr>
      <vt:lpstr>Open Sans</vt:lpstr>
      <vt:lpstr>Lato</vt:lpstr>
      <vt:lpstr>Playfair Display</vt:lpstr>
      <vt:lpstr>Dotum</vt:lpstr>
      <vt:lpstr>Maven Pro</vt:lpstr>
      <vt:lpstr>Times New Roman</vt:lpstr>
      <vt:lpstr>DM Sans SemiBold</vt:lpstr>
      <vt:lpstr>Calibri Light</vt:lpstr>
      <vt:lpstr>Red Hat Display</vt:lpstr>
      <vt:lpstr>Arial</vt:lpstr>
      <vt:lpstr>DM Sans</vt:lpstr>
      <vt:lpstr>Manrope</vt:lpstr>
      <vt:lpstr>Wingdings</vt:lpstr>
      <vt:lpstr>Office Theme</vt:lpstr>
      <vt:lpstr>1_Geometry: Congruence and Similarity - Mathematics - 10th Grade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Hà Ngân</dc:creator>
  <cp:lastModifiedBy>Admin</cp:lastModifiedBy>
  <cp:revision>72</cp:revision>
  <dcterms:created xsi:type="dcterms:W3CDTF">2006-08-16T00:00:00Z</dcterms:created>
  <dcterms:modified xsi:type="dcterms:W3CDTF">2023-12-22T10:43:25Z</dcterms:modified>
  <dc:identifier>DAF1cscCFCQ</dc:identifier>
</cp:coreProperties>
</file>